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63" r:id="rId3"/>
    <p:sldId id="264" r:id="rId4"/>
    <p:sldId id="272" r:id="rId5"/>
    <p:sldId id="269" r:id="rId6"/>
    <p:sldId id="270" r:id="rId7"/>
    <p:sldId id="267" r:id="rId8"/>
    <p:sldId id="287" r:id="rId9"/>
    <p:sldId id="271" r:id="rId10"/>
    <p:sldId id="265" r:id="rId11"/>
    <p:sldId id="273" r:id="rId12"/>
    <p:sldId id="274" r:id="rId13"/>
    <p:sldId id="282" r:id="rId14"/>
    <p:sldId id="288" r:id="rId15"/>
    <p:sldId id="283" r:id="rId16"/>
    <p:sldId id="275" r:id="rId17"/>
    <p:sldId id="286" r:id="rId18"/>
    <p:sldId id="279" r:id="rId19"/>
    <p:sldId id="276" r:id="rId20"/>
    <p:sldId id="28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44" autoAdjust="0"/>
  </p:normalViewPr>
  <p:slideViewPr>
    <p:cSldViewPr snapToGrid="0">
      <p:cViewPr varScale="1">
        <p:scale>
          <a:sx n="60" d="100"/>
          <a:sy n="60" d="100"/>
        </p:scale>
        <p:origin x="1788" y="-76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svg>
</file>

<file path=ppt/media/image11.jpg>
</file>

<file path=ppt/media/image12.png>
</file>

<file path=ppt/media/image13.svg>
</file>

<file path=ppt/media/image14.jpg>
</file>

<file path=ppt/media/image15.png>
</file>

<file path=ppt/media/image16.sv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g>
</file>

<file path=ppt/media/image43.png>
</file>

<file path=ppt/media/image4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A8CA43-E48F-4B79-8EBF-291516C851CB}" type="datetimeFigureOut">
              <a:rPr lang="en-IN" smtClean="0"/>
              <a:t>11-11-2022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4E6C0C-6857-42EC-8EB5-8CE635663F37}" type="slidenum">
              <a:rPr lang="en-IN" smtClean="0"/>
              <a:t>‹#›</a:t>
            </a:fld>
            <a:endParaRPr lang="en-IN"/>
          </a:p>
        </p:txBody>
      </p:sp>
    </p:spTree>
    <p:extLst>
      <p:ext uri="{BB962C8B-B14F-4D97-AF65-F5344CB8AC3E}">
        <p14:creationId xmlns:p14="http://schemas.microsoft.com/office/powerpoint/2010/main" val="847528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9782BAA0-B944-4668-8CF0-F1DF35909B86}" type="slidenum">
              <a:rPr lang="en-IN" smtClean="0"/>
              <a:t>1</a:t>
            </a:fld>
            <a:endParaRPr lang="en-IN"/>
          </a:p>
        </p:txBody>
      </p:sp>
    </p:spTree>
    <p:extLst>
      <p:ext uri="{BB962C8B-B14F-4D97-AF65-F5344CB8AC3E}">
        <p14:creationId xmlns:p14="http://schemas.microsoft.com/office/powerpoint/2010/main" val="18296711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2</a:t>
            </a:fld>
            <a:endParaRPr lang="en-IN"/>
          </a:p>
        </p:txBody>
      </p:sp>
    </p:spTree>
    <p:extLst>
      <p:ext uri="{BB962C8B-B14F-4D97-AF65-F5344CB8AC3E}">
        <p14:creationId xmlns:p14="http://schemas.microsoft.com/office/powerpoint/2010/main" val="2464075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3</a:t>
            </a:fld>
            <a:endParaRPr lang="en-IN"/>
          </a:p>
        </p:txBody>
      </p:sp>
    </p:spTree>
    <p:extLst>
      <p:ext uri="{BB962C8B-B14F-4D97-AF65-F5344CB8AC3E}">
        <p14:creationId xmlns:p14="http://schemas.microsoft.com/office/powerpoint/2010/main" val="137214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4</a:t>
            </a:fld>
            <a:endParaRPr lang="en-IN"/>
          </a:p>
        </p:txBody>
      </p:sp>
    </p:spTree>
    <p:extLst>
      <p:ext uri="{BB962C8B-B14F-4D97-AF65-F5344CB8AC3E}">
        <p14:creationId xmlns:p14="http://schemas.microsoft.com/office/powerpoint/2010/main" val="4092613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6</a:t>
            </a:fld>
            <a:endParaRPr lang="en-IN"/>
          </a:p>
        </p:txBody>
      </p:sp>
    </p:spTree>
    <p:extLst>
      <p:ext uri="{BB962C8B-B14F-4D97-AF65-F5344CB8AC3E}">
        <p14:creationId xmlns:p14="http://schemas.microsoft.com/office/powerpoint/2010/main" val="3710761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7</a:t>
            </a:fld>
            <a:endParaRPr lang="en-IN"/>
          </a:p>
        </p:txBody>
      </p:sp>
    </p:spTree>
    <p:extLst>
      <p:ext uri="{BB962C8B-B14F-4D97-AF65-F5344CB8AC3E}">
        <p14:creationId xmlns:p14="http://schemas.microsoft.com/office/powerpoint/2010/main" val="3671460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9</a:t>
            </a:fld>
            <a:endParaRPr lang="en-IN"/>
          </a:p>
        </p:txBody>
      </p:sp>
    </p:spTree>
    <p:extLst>
      <p:ext uri="{BB962C8B-B14F-4D97-AF65-F5344CB8AC3E}">
        <p14:creationId xmlns:p14="http://schemas.microsoft.com/office/powerpoint/2010/main" val="41153907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15</a:t>
            </a:fld>
            <a:endParaRPr lang="en-IN"/>
          </a:p>
        </p:txBody>
      </p:sp>
    </p:spTree>
    <p:extLst>
      <p:ext uri="{BB962C8B-B14F-4D97-AF65-F5344CB8AC3E}">
        <p14:creationId xmlns:p14="http://schemas.microsoft.com/office/powerpoint/2010/main" val="36291559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782BAA0-B944-4668-8CF0-F1DF35909B86}" type="slidenum">
              <a:rPr lang="en-IN" smtClean="0"/>
              <a:t>20</a:t>
            </a:fld>
            <a:endParaRPr lang="en-IN"/>
          </a:p>
        </p:txBody>
      </p:sp>
    </p:spTree>
    <p:extLst>
      <p:ext uri="{BB962C8B-B14F-4D97-AF65-F5344CB8AC3E}">
        <p14:creationId xmlns:p14="http://schemas.microsoft.com/office/powerpoint/2010/main" val="2276394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7F7F4-3A97-0E63-3C80-2937E615EE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E0E10C1-A0FC-2FAC-8C5C-50CE2AB4CB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58A8519-08FD-04BD-56FE-3F6A2998FF30}"/>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50E19BC3-67ED-6DAC-BA89-C344B72845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8277A9-9C7E-87DD-2343-F3F59E33D5F5}"/>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365217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C6A77-D140-4CF9-F513-A6E2228B558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3FD1E60-4293-642A-9586-EF36EA093F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9CF17D-B93A-0A13-B89A-D890882BC0CE}"/>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866B7A0B-CB6C-D80E-48FF-213015BE98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8DC48E-9460-FD37-C268-B755E3D7FE06}"/>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273281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56C87C-4590-4853-DA19-416E983C62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4E479F-2748-55CE-16F9-5B2382761F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CD5020-0FAC-A327-FB5D-ACF6A353DD35}"/>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1DAF80EA-2116-4628-B535-BF66C82DFD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84546C-B5D9-99B1-CD4E-C4815CF75560}"/>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33593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B849B-2199-7090-B17E-25833350432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146AB2-5F9B-6C34-73BA-31D0AEECA6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80F0D3-C9A0-B2E1-4C19-21DA446403B5}"/>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E0BCDF42-D1DD-A4FB-7A7E-3975BC4081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3E92B2-FE60-D95F-B7BB-A5D1940AC304}"/>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4277325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8B083-202C-5601-03E1-081767FD80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BA75D0B-A005-0B60-7D17-65B2FE8690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172D5C-627B-3E07-AD71-FCD355BFE172}"/>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5FBD030F-0DFE-587A-5B80-05CD3B9369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C2213E-A2CC-F192-CB29-E8BB7064AAF9}"/>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4104821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4CAD4-BF5E-B981-C5F5-522A044261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83D17D-D859-2CAF-5BC0-FCE257EB1B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93EC40F-50DE-D619-3B1D-2556AFDC35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658C4A9-D516-3FED-3AAD-CCCD0FF90DED}"/>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6" name="Footer Placeholder 5">
            <a:extLst>
              <a:ext uri="{FF2B5EF4-FFF2-40B4-BE49-F238E27FC236}">
                <a16:creationId xmlns:a16="http://schemas.microsoft.com/office/drawing/2014/main" id="{853A71B2-7CFA-DB80-5356-2F8FC329FA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2B06BE-FADA-BC99-AB5E-C76600421E08}"/>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905396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3C667-A8D3-1E3F-2166-B713234BDD3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131C4B3-9B27-99AA-A706-377C945563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788A8B-FA58-3015-D9A1-6D8898D804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67560C8-BB27-0358-5E01-3076FAEFAD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5555DA-31E8-C576-40FF-E6205BDCB2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76AC31-9092-7150-91B9-869DBB77A88A}"/>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8" name="Footer Placeholder 7">
            <a:extLst>
              <a:ext uri="{FF2B5EF4-FFF2-40B4-BE49-F238E27FC236}">
                <a16:creationId xmlns:a16="http://schemas.microsoft.com/office/drawing/2014/main" id="{0EDDE493-5637-4374-A1F5-C778B67DA35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6877D7-16C8-D14C-3E7A-B0675C33D3D7}"/>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408766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2F1BB-716B-9727-96DA-E5A98A921A8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1AD910B-0646-072F-8A18-1A5EB0524F9C}"/>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4" name="Footer Placeholder 3">
            <a:extLst>
              <a:ext uri="{FF2B5EF4-FFF2-40B4-BE49-F238E27FC236}">
                <a16:creationId xmlns:a16="http://schemas.microsoft.com/office/drawing/2014/main" id="{F86FC311-8834-A51D-AC48-CBD93787259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B6376D5-A887-8933-4D5F-E90B0AD21710}"/>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197836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3C9773-40EB-8BDD-4813-42CCBA047D9D}"/>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3" name="Footer Placeholder 2">
            <a:extLst>
              <a:ext uri="{FF2B5EF4-FFF2-40B4-BE49-F238E27FC236}">
                <a16:creationId xmlns:a16="http://schemas.microsoft.com/office/drawing/2014/main" id="{8DEA5593-564E-03B0-628A-25A5DB6DAF6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35FC5A1-89A3-BE29-1BE2-287C3A67AB97}"/>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1259118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1B8CC-A94A-0D09-D780-AF39CE99D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9127D6B-1F34-A714-5FC1-7E1ED2F840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59350F5-29AE-DCD6-B36E-5154FAE85B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E1F2BF-E470-F639-8692-28E6922F4120}"/>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6" name="Footer Placeholder 5">
            <a:extLst>
              <a:ext uri="{FF2B5EF4-FFF2-40B4-BE49-F238E27FC236}">
                <a16:creationId xmlns:a16="http://schemas.microsoft.com/office/drawing/2014/main" id="{DBB0AE30-759F-7D79-9004-D2700EDF9A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4E0316-0C63-59FE-F2A8-7568BA4AEB64}"/>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41271113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E02B5-33C2-18ED-ACDE-B16C8BA147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942AA49-73AD-A739-FC7B-BF8849EB35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EE52B67-1C43-34C4-070B-CEF894A6EE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D58AF9-1223-D12A-13FA-40ADEBFA2F8C}"/>
              </a:ext>
            </a:extLst>
          </p:cNvPr>
          <p:cNvSpPr>
            <a:spLocks noGrp="1"/>
          </p:cNvSpPr>
          <p:nvPr>
            <p:ph type="dt" sz="half" idx="10"/>
          </p:nvPr>
        </p:nvSpPr>
        <p:spPr/>
        <p:txBody>
          <a:bodyPr/>
          <a:lstStyle/>
          <a:p>
            <a:fld id="{F91749A0-0171-4F8C-96EE-7E1D56FD67B4}" type="datetimeFigureOut">
              <a:rPr lang="en-IN" smtClean="0"/>
              <a:t>11-11-2022</a:t>
            </a:fld>
            <a:endParaRPr lang="en-IN"/>
          </a:p>
        </p:txBody>
      </p:sp>
      <p:sp>
        <p:nvSpPr>
          <p:cNvPr id="6" name="Footer Placeholder 5">
            <a:extLst>
              <a:ext uri="{FF2B5EF4-FFF2-40B4-BE49-F238E27FC236}">
                <a16:creationId xmlns:a16="http://schemas.microsoft.com/office/drawing/2014/main" id="{BA798ABC-1C01-EF11-AF94-01FAB19BDB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7BCAA4D-7173-8671-A557-D4DC1D7985AE}"/>
              </a:ext>
            </a:extLst>
          </p:cNvPr>
          <p:cNvSpPr>
            <a:spLocks noGrp="1"/>
          </p:cNvSpPr>
          <p:nvPr>
            <p:ph type="sldNum" sz="quarter" idx="12"/>
          </p:nvPr>
        </p:nvSpPr>
        <p:spPr/>
        <p:txBody>
          <a:bodyPr/>
          <a:lstStyle/>
          <a:p>
            <a:fld id="{3092AA5F-DD98-46BB-A6C8-B2F57CCCFD3D}" type="slidenum">
              <a:rPr lang="en-IN" smtClean="0"/>
              <a:t>‹#›</a:t>
            </a:fld>
            <a:endParaRPr lang="en-IN"/>
          </a:p>
        </p:txBody>
      </p:sp>
    </p:spTree>
    <p:extLst>
      <p:ext uri="{BB962C8B-B14F-4D97-AF65-F5344CB8AC3E}">
        <p14:creationId xmlns:p14="http://schemas.microsoft.com/office/powerpoint/2010/main" val="3246002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F1BE12-E31A-E7DC-44DC-93C60976A2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4354E5-6226-599E-A0D8-817BB18589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437A6B-AF56-5A64-3346-8FB354C678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1749A0-0171-4F8C-96EE-7E1D56FD67B4}" type="datetimeFigureOut">
              <a:rPr lang="en-IN" smtClean="0"/>
              <a:t>11-11-2022</a:t>
            </a:fld>
            <a:endParaRPr lang="en-IN"/>
          </a:p>
        </p:txBody>
      </p:sp>
      <p:sp>
        <p:nvSpPr>
          <p:cNvPr id="5" name="Footer Placeholder 4">
            <a:extLst>
              <a:ext uri="{FF2B5EF4-FFF2-40B4-BE49-F238E27FC236}">
                <a16:creationId xmlns:a16="http://schemas.microsoft.com/office/drawing/2014/main" id="{3530306E-9628-EE6F-41CC-5384608D5E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07D5E85-5A38-DCEA-0DA1-C675C1B73E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92AA5F-DD98-46BB-A6C8-B2F57CCCFD3D}" type="slidenum">
              <a:rPr lang="en-IN" smtClean="0"/>
              <a:t>‹#›</a:t>
            </a:fld>
            <a:endParaRPr lang="en-IN"/>
          </a:p>
        </p:txBody>
      </p:sp>
    </p:spTree>
    <p:extLst>
      <p:ext uri="{BB962C8B-B14F-4D97-AF65-F5344CB8AC3E}">
        <p14:creationId xmlns:p14="http://schemas.microsoft.com/office/powerpoint/2010/main" val="5647864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hyperlink" Target="https://www.pngall.com/history-png" TargetMode="External"/><Relationship Id="rId13" Type="http://schemas.openxmlformats.org/officeDocument/2006/relationships/image" Target="../media/image31.png"/><Relationship Id="rId3" Type="http://schemas.openxmlformats.org/officeDocument/2006/relationships/image" Target="../media/image23.png"/><Relationship Id="rId7" Type="http://schemas.openxmlformats.org/officeDocument/2006/relationships/image" Target="../media/image30.png"/><Relationship Id="rId12" Type="http://schemas.openxmlformats.org/officeDocument/2006/relationships/image" Target="../media/image21.sv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20.png"/><Relationship Id="rId5" Type="http://schemas.openxmlformats.org/officeDocument/2006/relationships/image" Target="../media/image2.png"/><Relationship Id="rId10" Type="http://schemas.openxmlformats.org/officeDocument/2006/relationships/image" Target="../media/image16.svg"/><Relationship Id="rId4" Type="http://schemas.openxmlformats.org/officeDocument/2006/relationships/image" Target="../media/image24.svg"/><Relationship Id="rId9" Type="http://schemas.openxmlformats.org/officeDocument/2006/relationships/image" Target="../media/image15.png"/><Relationship Id="rId14" Type="http://schemas.openxmlformats.org/officeDocument/2006/relationships/image" Target="../media/image32.svg"/></Relationships>
</file>

<file path=ppt/slides/_rels/slide1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40.pn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svg"/><Relationship Id="rId9" Type="http://schemas.openxmlformats.org/officeDocument/2006/relationships/image" Target="../media/image8.svg"/></Relationships>
</file>

<file path=ppt/slides/_rels/slide20.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png"/><Relationship Id="rId7" Type="http://schemas.openxmlformats.org/officeDocument/2006/relationships/image" Target="../media/image21.sv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44.svg"/><Relationship Id="rId5" Type="http://schemas.openxmlformats.org/officeDocument/2006/relationships/image" Target="../media/image42.jpg"/><Relationship Id="rId10" Type="http://schemas.openxmlformats.org/officeDocument/2006/relationships/image" Target="../media/image43.png"/><Relationship Id="rId4" Type="http://schemas.openxmlformats.org/officeDocument/2006/relationships/image" Target="../media/image3.svg"/><Relationship Id="rId9" Type="http://schemas.openxmlformats.org/officeDocument/2006/relationships/image" Target="../media/image32.sv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hyperlink" Target="https://www.worldometers.info/world-population/population-by-country/"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svg"/><Relationship Id="rId5" Type="http://schemas.openxmlformats.org/officeDocument/2006/relationships/image" Target="../media/image11.jpg"/><Relationship Id="rId10"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hyperlink" Target="https://data.world/datasets/world" TargetMode="External"/><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hyperlink" Target="https://data.worldbank.org/"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svg"/><Relationship Id="rId5" Type="http://schemas.openxmlformats.org/officeDocument/2006/relationships/image" Target="../media/image11.jpg"/><Relationship Id="rId10"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10.svg"/><Relationship Id="rId14" Type="http://schemas.openxmlformats.org/officeDocument/2006/relationships/hyperlink" Target="https://www.who.in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14.jp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6.svg"/><Relationship Id="rId4" Type="http://schemas.openxmlformats.org/officeDocument/2006/relationships/hyperlink" Target="https://pxhere.com/en/photo/1459389" TargetMode="External"/><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8.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13.svg"/><Relationship Id="rId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16.sv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15.png"/><Relationship Id="rId12" Type="http://schemas.openxmlformats.org/officeDocument/2006/relationships/image" Target="../media/image21.sv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hyperlink" Target="https://pixabay.com/en/insight-data-visualisation-digital-2904292/" TargetMode="External"/><Relationship Id="rId11"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8.svg"/><Relationship Id="rId4" Type="http://schemas.openxmlformats.org/officeDocument/2006/relationships/image" Target="../media/image3.svg"/><Relationship Id="rId9" Type="http://schemas.openxmlformats.org/officeDocument/2006/relationships/image" Target="../media/image7.png"/><Relationship Id="rId1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6A5FC02-1514-B9E2-BD2E-EB76736F898E}"/>
              </a:ext>
            </a:extLst>
          </p:cNvPr>
          <p:cNvPicPr>
            <a:picLocks noChangeAspect="1"/>
          </p:cNvPicPr>
          <p:nvPr/>
        </p:nvPicPr>
        <p:blipFill>
          <a:blip r:embed="rId3">
            <a:alphaModFix amt="5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6">
            <a:extLst>
              <a:ext uri="{FF2B5EF4-FFF2-40B4-BE49-F238E27FC236}">
                <a16:creationId xmlns:a16="http://schemas.microsoft.com/office/drawing/2014/main" id="{055612CD-3442-24BD-29B3-1DA8B53B84A1}"/>
              </a:ext>
            </a:extLst>
          </p:cNvPr>
          <p:cNvSpPr>
            <a:spLocks noGrp="1"/>
          </p:cNvSpPr>
          <p:nvPr>
            <p:ph type="title"/>
          </p:nvPr>
        </p:nvSpPr>
        <p:spPr>
          <a:xfrm>
            <a:off x="1428750" y="237622"/>
            <a:ext cx="10515600" cy="1325563"/>
          </a:xfrm>
        </p:spPr>
        <p:txBody>
          <a:bodyPr/>
          <a:lstStyle/>
          <a:p>
            <a:r>
              <a:rPr lang="en-IN" dirty="0">
                <a:solidFill>
                  <a:schemeClr val="bg2">
                    <a:lumMod val="25000"/>
                  </a:schemeClr>
                </a:solidFill>
              </a:rPr>
              <a:t> 			</a:t>
            </a:r>
          </a:p>
        </p:txBody>
      </p:sp>
      <p:sp>
        <p:nvSpPr>
          <p:cNvPr id="4" name="Rectangle 3">
            <a:extLst>
              <a:ext uri="{FF2B5EF4-FFF2-40B4-BE49-F238E27FC236}">
                <a16:creationId xmlns:a16="http://schemas.microsoft.com/office/drawing/2014/main" id="{77C67D6A-B4C1-59F8-5908-59994FA25082}"/>
              </a:ext>
            </a:extLst>
          </p:cNvPr>
          <p:cNvSpPr/>
          <p:nvPr/>
        </p:nvSpPr>
        <p:spPr>
          <a:xfrm>
            <a:off x="262572" y="95382"/>
            <a:ext cx="11666856" cy="1754326"/>
          </a:xfrm>
          <a:prstGeom prst="rect">
            <a:avLst/>
          </a:prstGeom>
          <a:noFill/>
        </p:spPr>
        <p:txBody>
          <a:bodyPr wrap="square" lIns="91440" tIns="45720" rIns="91440" bIns="45720">
            <a:spAutoFit/>
          </a:bodyPr>
          <a:lstStyle/>
          <a:p>
            <a:pPr algn="ctr"/>
            <a:r>
              <a:rPr lang="en-IN" sz="5400" b="1" cap="none" spc="0" dirty="0">
                <a:ln w="0"/>
                <a:solidFill>
                  <a:srgbClr val="FF5050"/>
                </a:solidFill>
                <a:effectLst>
                  <a:reflection blurRad="6350" stA="53000" endA="300" endPos="35500" dir="5400000" sy="-90000" algn="bl" rotWithShape="0"/>
                </a:effectLst>
              </a:rPr>
              <a:t>		 Country Wise Analysis</a:t>
            </a:r>
            <a:r>
              <a:rPr lang="en-IN" sz="5400" b="0" cap="none" spc="0" dirty="0">
                <a:ln w="0"/>
                <a:solidFill>
                  <a:srgbClr val="FF5050"/>
                </a:solidFill>
                <a:effectLst>
                  <a:reflection blurRad="6350" stA="53000" endA="300" endPos="35500" dir="5400000" sy="-90000" algn="bl" rotWithShape="0"/>
                </a:effectLst>
              </a:rPr>
              <a:t>								</a:t>
            </a:r>
          </a:p>
        </p:txBody>
      </p:sp>
      <p:sp>
        <p:nvSpPr>
          <p:cNvPr id="12" name="TextBox 11">
            <a:extLst>
              <a:ext uri="{FF2B5EF4-FFF2-40B4-BE49-F238E27FC236}">
                <a16:creationId xmlns:a16="http://schemas.microsoft.com/office/drawing/2014/main" id="{40458844-D08B-19D5-025B-C25AFA28FEC7}"/>
              </a:ext>
            </a:extLst>
          </p:cNvPr>
          <p:cNvSpPr txBox="1"/>
          <p:nvPr/>
        </p:nvSpPr>
        <p:spPr>
          <a:xfrm>
            <a:off x="277495" y="4062184"/>
            <a:ext cx="8020050" cy="3231654"/>
          </a:xfrm>
          <a:prstGeom prst="rect">
            <a:avLst/>
          </a:prstGeom>
          <a:noFill/>
        </p:spPr>
        <p:txBody>
          <a:bodyPr wrap="square" rtlCol="0">
            <a:spAutoFit/>
          </a:bodyPr>
          <a:lstStyle/>
          <a:p>
            <a:r>
              <a:rPr lang="en-IN" sz="2400" dirty="0"/>
              <a:t>  </a:t>
            </a:r>
            <a:r>
              <a:rPr lang="en-IN" sz="2400" dirty="0">
                <a:latin typeface="Algerian" panose="04020705040A02060702" pitchFamily="82" charset="0"/>
              </a:rPr>
              <a:t>Group Members</a:t>
            </a:r>
          </a:p>
          <a:p>
            <a:endParaRPr lang="en-IN" sz="2400" dirty="0"/>
          </a:p>
          <a:p>
            <a:pPr marL="285750" indent="-285750">
              <a:buFont typeface="Wingdings" panose="05000000000000000000" pitchFamily="2" charset="2"/>
              <a:buChar char="v"/>
            </a:pPr>
            <a:r>
              <a:rPr lang="en-IN" sz="2400" b="1" dirty="0"/>
              <a:t>Siddharth Pathak</a:t>
            </a:r>
          </a:p>
          <a:p>
            <a:pPr marL="285750" indent="-285750">
              <a:buFont typeface="Wingdings" panose="05000000000000000000" pitchFamily="2" charset="2"/>
              <a:buChar char="v"/>
            </a:pPr>
            <a:r>
              <a:rPr lang="en-IN" sz="2400" b="1" dirty="0" err="1"/>
              <a:t>Vrinda</a:t>
            </a:r>
            <a:r>
              <a:rPr lang="en-IN" sz="2400" b="1" dirty="0"/>
              <a:t> Rawal</a:t>
            </a:r>
          </a:p>
          <a:p>
            <a:pPr marL="285750" indent="-285750">
              <a:buFont typeface="Wingdings" panose="05000000000000000000" pitchFamily="2" charset="2"/>
              <a:buChar char="v"/>
            </a:pPr>
            <a:r>
              <a:rPr lang="en-IN" sz="2400" b="1" dirty="0"/>
              <a:t>Rahul </a:t>
            </a:r>
            <a:r>
              <a:rPr lang="en-IN" sz="2400" b="1" dirty="0" err="1"/>
              <a:t>Birru</a:t>
            </a:r>
            <a:endParaRPr lang="en-IN" sz="2400" b="1" dirty="0"/>
          </a:p>
          <a:p>
            <a:pPr marL="285750" indent="-285750">
              <a:buFont typeface="Wingdings" panose="05000000000000000000" pitchFamily="2" charset="2"/>
              <a:buChar char="v"/>
            </a:pPr>
            <a:r>
              <a:rPr lang="en-IN" sz="2400" b="1" dirty="0"/>
              <a:t>Surbhi Gari</a:t>
            </a:r>
          </a:p>
          <a:p>
            <a:pPr marL="285750" indent="-285750">
              <a:buFont typeface="Wingdings" panose="05000000000000000000" pitchFamily="2" charset="2"/>
              <a:buChar char="v"/>
            </a:pPr>
            <a:endParaRPr lang="en-IN" sz="2400" dirty="0"/>
          </a:p>
          <a:p>
            <a:endParaRPr lang="en-IN" dirty="0"/>
          </a:p>
          <a:p>
            <a:endParaRPr lang="en-IN" dirty="0"/>
          </a:p>
        </p:txBody>
      </p:sp>
      <p:sp>
        <p:nvSpPr>
          <p:cNvPr id="2" name="TextBox 1">
            <a:extLst>
              <a:ext uri="{FF2B5EF4-FFF2-40B4-BE49-F238E27FC236}">
                <a16:creationId xmlns:a16="http://schemas.microsoft.com/office/drawing/2014/main" id="{17D78A01-AE41-140F-4469-09366F1E2AB3}"/>
              </a:ext>
            </a:extLst>
          </p:cNvPr>
          <p:cNvSpPr txBox="1"/>
          <p:nvPr/>
        </p:nvSpPr>
        <p:spPr>
          <a:xfrm>
            <a:off x="3772513" y="1189826"/>
            <a:ext cx="6204155" cy="461665"/>
          </a:xfrm>
          <a:prstGeom prst="rect">
            <a:avLst/>
          </a:prstGeom>
          <a:noFill/>
        </p:spPr>
        <p:txBody>
          <a:bodyPr wrap="square" rtlCol="0">
            <a:spAutoFit/>
          </a:bodyPr>
          <a:lstStyle/>
          <a:p>
            <a:r>
              <a:rPr lang="en-IN" sz="2400" b="1" dirty="0">
                <a:solidFill>
                  <a:srgbClr val="002060"/>
                </a:solidFill>
                <a:latin typeface="Arial Black" panose="020B0A04020102020204" pitchFamily="34" charset="0"/>
              </a:rPr>
              <a:t>Data Science MTH 208A</a:t>
            </a:r>
          </a:p>
        </p:txBody>
      </p:sp>
      <p:sp>
        <p:nvSpPr>
          <p:cNvPr id="3" name="TextBox 2">
            <a:extLst>
              <a:ext uri="{FF2B5EF4-FFF2-40B4-BE49-F238E27FC236}">
                <a16:creationId xmlns:a16="http://schemas.microsoft.com/office/drawing/2014/main" id="{9CCE13C7-D240-9710-7136-44273BFF6E07}"/>
              </a:ext>
            </a:extLst>
          </p:cNvPr>
          <p:cNvSpPr txBox="1"/>
          <p:nvPr/>
        </p:nvSpPr>
        <p:spPr>
          <a:xfrm>
            <a:off x="6874590" y="5656868"/>
            <a:ext cx="5329084" cy="584775"/>
          </a:xfrm>
          <a:prstGeom prst="rect">
            <a:avLst/>
          </a:prstGeom>
          <a:noFill/>
        </p:spPr>
        <p:txBody>
          <a:bodyPr wrap="square" rtlCol="0">
            <a:spAutoFit/>
          </a:bodyPr>
          <a:lstStyle/>
          <a:p>
            <a:r>
              <a:rPr lang="en-IN" sz="2800" b="1" dirty="0">
                <a:solidFill>
                  <a:schemeClr val="accent1">
                    <a:lumMod val="50000"/>
                  </a:schemeClr>
                </a:solidFill>
              </a:rPr>
              <a:t>Under guidance of  </a:t>
            </a:r>
            <a:r>
              <a:rPr lang="en-IN" sz="3200" b="1" dirty="0" err="1">
                <a:solidFill>
                  <a:schemeClr val="accent1">
                    <a:lumMod val="50000"/>
                  </a:schemeClr>
                </a:solidFill>
              </a:rPr>
              <a:t>Dootika</a:t>
            </a:r>
            <a:r>
              <a:rPr lang="en-IN" sz="3200" b="1" dirty="0">
                <a:solidFill>
                  <a:schemeClr val="accent1">
                    <a:lumMod val="50000"/>
                  </a:schemeClr>
                </a:solidFill>
              </a:rPr>
              <a:t> Vats </a:t>
            </a:r>
          </a:p>
        </p:txBody>
      </p:sp>
      <p:sp>
        <p:nvSpPr>
          <p:cNvPr id="5" name="TextBox 4">
            <a:extLst>
              <a:ext uri="{FF2B5EF4-FFF2-40B4-BE49-F238E27FC236}">
                <a16:creationId xmlns:a16="http://schemas.microsoft.com/office/drawing/2014/main" id="{B53BA748-DCA7-5A6B-681B-F10804E6B42B}"/>
              </a:ext>
            </a:extLst>
          </p:cNvPr>
          <p:cNvSpPr txBox="1"/>
          <p:nvPr/>
        </p:nvSpPr>
        <p:spPr>
          <a:xfrm>
            <a:off x="6874590" y="5085005"/>
            <a:ext cx="4650658" cy="646331"/>
          </a:xfrm>
          <a:prstGeom prst="rect">
            <a:avLst/>
          </a:prstGeom>
          <a:noFill/>
        </p:spPr>
        <p:txBody>
          <a:bodyPr wrap="square" rtlCol="0">
            <a:spAutoFit/>
          </a:bodyPr>
          <a:lstStyle/>
          <a:p>
            <a:r>
              <a:rPr lang="en-IN" sz="2800" b="1" dirty="0">
                <a:solidFill>
                  <a:schemeClr val="accent1">
                    <a:lumMod val="50000"/>
                  </a:schemeClr>
                </a:solidFill>
              </a:rPr>
              <a:t>               Group no. </a:t>
            </a:r>
            <a:r>
              <a:rPr lang="en-IN" sz="3600" b="1" dirty="0">
                <a:solidFill>
                  <a:schemeClr val="accent1">
                    <a:lumMod val="50000"/>
                  </a:schemeClr>
                </a:solidFill>
              </a:rPr>
              <a:t>11</a:t>
            </a:r>
          </a:p>
        </p:txBody>
      </p:sp>
    </p:spTree>
    <p:extLst>
      <p:ext uri="{BB962C8B-B14F-4D97-AF65-F5344CB8AC3E}">
        <p14:creationId xmlns:p14="http://schemas.microsoft.com/office/powerpoint/2010/main" val="284187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7959EFD-5AA1-1959-51A7-8EA42FD6CF25}"/>
              </a:ext>
            </a:extLst>
          </p:cNvPr>
          <p:cNvSpPr txBox="1"/>
          <p:nvPr/>
        </p:nvSpPr>
        <p:spPr>
          <a:xfrm>
            <a:off x="495300" y="4315532"/>
            <a:ext cx="11201400" cy="2215991"/>
          </a:xfrm>
          <a:prstGeom prst="rect">
            <a:avLst/>
          </a:prstGeom>
          <a:noFill/>
        </p:spPr>
        <p:txBody>
          <a:bodyPr wrap="square" rtlCol="0">
            <a:spAutoFit/>
          </a:bodyPr>
          <a:lstStyle/>
          <a:p>
            <a:r>
              <a:rPr lang="en-IN" sz="2000" b="1" dirty="0">
                <a:effectLst/>
                <a:latin typeface="Calibri" panose="020F0502020204030204" pitchFamily="34" charset="0"/>
                <a:ea typeface="Calibri" panose="020F0502020204030204" pitchFamily="34" charset="0"/>
                <a:cs typeface="Times New Roman" panose="02020603050405020304" pitchFamily="18" charset="0"/>
              </a:rPr>
              <a:t>This is basically a visual representation of our dataset. This particular heatmap is of the year 2018 for various countries like India, China, Pakistan, Israel etc. The different colours depict the individual values of factors on x axis for each country on the y axis.  As the </a:t>
            </a:r>
            <a:r>
              <a:rPr lang="en-IN" sz="2000" b="1" dirty="0" err="1">
                <a:effectLst/>
                <a:latin typeface="Calibri" panose="020F0502020204030204" pitchFamily="34" charset="0"/>
                <a:ea typeface="Calibri" panose="020F0502020204030204" pitchFamily="34" charset="0"/>
                <a:cs typeface="Times New Roman" panose="02020603050405020304" pitchFamily="18" charset="0"/>
              </a:rPr>
              <a:t>colorbar</a:t>
            </a:r>
            <a:r>
              <a:rPr lang="en-IN" sz="2000" b="1" dirty="0">
                <a:effectLst/>
                <a:latin typeface="Calibri" panose="020F0502020204030204" pitchFamily="34" charset="0"/>
                <a:ea typeface="Calibri" panose="020F0502020204030204" pitchFamily="34" charset="0"/>
                <a:cs typeface="Times New Roman" panose="02020603050405020304" pitchFamily="18" charset="0"/>
              </a:rPr>
              <a:t> on the side shows, yellow represents high values whereas dark blue represents lowest values. For example, here we can see that, India and China’s population which are greenish in colour are highest among the selected countries. For unemployment, Afghanistan is at the top among all the other selected countries. </a:t>
            </a:r>
          </a:p>
          <a:p>
            <a:endParaRPr lang="en-IN" dirty="0"/>
          </a:p>
        </p:txBody>
      </p:sp>
      <p:pic>
        <p:nvPicPr>
          <p:cNvPr id="8" name="Picture 7">
            <a:extLst>
              <a:ext uri="{FF2B5EF4-FFF2-40B4-BE49-F238E27FC236}">
                <a16:creationId xmlns:a16="http://schemas.microsoft.com/office/drawing/2014/main" id="{6F07A32D-702C-26DE-0D67-9993BFFFF85C}"/>
              </a:ext>
            </a:extLst>
          </p:cNvPr>
          <p:cNvPicPr>
            <a:picLocks noChangeAspect="1"/>
          </p:cNvPicPr>
          <p:nvPr/>
        </p:nvPicPr>
        <p:blipFill>
          <a:blip r:embed="rId2"/>
          <a:stretch>
            <a:fillRect/>
          </a:stretch>
        </p:blipFill>
        <p:spPr>
          <a:xfrm>
            <a:off x="814241" y="842500"/>
            <a:ext cx="9738939" cy="3399936"/>
          </a:xfrm>
          <a:prstGeom prst="rect">
            <a:avLst/>
          </a:prstGeom>
        </p:spPr>
      </p:pic>
      <p:pic>
        <p:nvPicPr>
          <p:cNvPr id="2" name="Graphic 1" descr="Group success with solid fill">
            <a:extLst>
              <a:ext uri="{FF2B5EF4-FFF2-40B4-BE49-F238E27FC236}">
                <a16:creationId xmlns:a16="http://schemas.microsoft.com/office/drawing/2014/main" id="{840097A2-A35E-7177-77A9-6141A9DEDF2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64713" y="2055502"/>
            <a:ext cx="8853055" cy="6102927"/>
          </a:xfrm>
          <a:prstGeom prst="rect">
            <a:avLst/>
          </a:prstGeom>
        </p:spPr>
      </p:pic>
      <p:sp>
        <p:nvSpPr>
          <p:cNvPr id="3" name="TextBox 2">
            <a:extLst>
              <a:ext uri="{FF2B5EF4-FFF2-40B4-BE49-F238E27FC236}">
                <a16:creationId xmlns:a16="http://schemas.microsoft.com/office/drawing/2014/main" id="{8D55B3A5-D7E5-8ADC-AAB2-5AF1D6EE5BF3}"/>
              </a:ext>
            </a:extLst>
          </p:cNvPr>
          <p:cNvSpPr txBox="1"/>
          <p:nvPr/>
        </p:nvSpPr>
        <p:spPr>
          <a:xfrm>
            <a:off x="4747480" y="246184"/>
            <a:ext cx="6949220" cy="523220"/>
          </a:xfrm>
          <a:prstGeom prst="rect">
            <a:avLst/>
          </a:prstGeom>
          <a:noFill/>
        </p:spPr>
        <p:txBody>
          <a:bodyPr wrap="square" rtlCol="0">
            <a:spAutoFit/>
          </a:bodyPr>
          <a:lstStyle/>
          <a:p>
            <a:r>
              <a:rPr lang="en-US" sz="2800" b="1" dirty="0"/>
              <a:t>HEATMAP</a:t>
            </a:r>
            <a:endParaRPr lang="en-IN" sz="2800" b="1" dirty="0"/>
          </a:p>
        </p:txBody>
      </p:sp>
    </p:spTree>
    <p:extLst>
      <p:ext uri="{BB962C8B-B14F-4D97-AF65-F5344CB8AC3E}">
        <p14:creationId xmlns:p14="http://schemas.microsoft.com/office/powerpoint/2010/main" val="3891698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1D78F8-9EB1-44E5-DF9D-FA3241927CE0}"/>
              </a:ext>
            </a:extLst>
          </p:cNvPr>
          <p:cNvPicPr>
            <a:picLocks noChangeAspect="1"/>
          </p:cNvPicPr>
          <p:nvPr/>
        </p:nvPicPr>
        <p:blipFill>
          <a:blip r:embed="rId2"/>
          <a:stretch>
            <a:fillRect/>
          </a:stretch>
        </p:blipFill>
        <p:spPr>
          <a:xfrm>
            <a:off x="740201" y="1154634"/>
            <a:ext cx="10419052" cy="4039034"/>
          </a:xfrm>
          <a:prstGeom prst="rect">
            <a:avLst/>
          </a:prstGeom>
        </p:spPr>
      </p:pic>
      <p:sp>
        <p:nvSpPr>
          <p:cNvPr id="6" name="TextBox 5">
            <a:extLst>
              <a:ext uri="{FF2B5EF4-FFF2-40B4-BE49-F238E27FC236}">
                <a16:creationId xmlns:a16="http://schemas.microsoft.com/office/drawing/2014/main" id="{242450DA-42FE-1879-9083-30296B24450A}"/>
              </a:ext>
            </a:extLst>
          </p:cNvPr>
          <p:cNvSpPr txBox="1"/>
          <p:nvPr/>
        </p:nvSpPr>
        <p:spPr>
          <a:xfrm>
            <a:off x="562841" y="5767223"/>
            <a:ext cx="11066318" cy="1323439"/>
          </a:xfrm>
          <a:prstGeom prst="rect">
            <a:avLst/>
          </a:prstGeom>
          <a:noFill/>
        </p:spPr>
        <p:txBody>
          <a:bodyPr wrap="square" rtlCol="0">
            <a:spAutoFit/>
          </a:bodyPr>
          <a:lstStyle/>
          <a:p>
            <a:r>
              <a:rPr lang="en-IN" sz="2000" b="1" dirty="0">
                <a:effectLst/>
                <a:latin typeface="Calibri" panose="020F0502020204030204" pitchFamily="34" charset="0"/>
                <a:ea typeface="Calibri" panose="020F0502020204030204" pitchFamily="34" charset="0"/>
                <a:cs typeface="Times New Roman" panose="02020603050405020304" pitchFamily="18" charset="0"/>
              </a:rPr>
              <a:t>This is a correlation heatmap for a particular country, here it is India. In this we have tried to analyse how each factor is correlated with each other and what is the strength of that relationship. For this we’ve only focused on the 2015 – 2020 time frame as for other years there were a lot of NA values. </a:t>
            </a:r>
          </a:p>
          <a:p>
            <a:endParaRPr lang="en-IN" sz="2000" b="1" dirty="0"/>
          </a:p>
        </p:txBody>
      </p:sp>
      <p:pic>
        <p:nvPicPr>
          <p:cNvPr id="2" name="Graphic 1" descr="Group success with solid fill">
            <a:extLst>
              <a:ext uri="{FF2B5EF4-FFF2-40B4-BE49-F238E27FC236}">
                <a16:creationId xmlns:a16="http://schemas.microsoft.com/office/drawing/2014/main" id="{B5754055-993F-649B-52FA-E194FCE48D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77731" y="1232780"/>
            <a:ext cx="8853055" cy="6102927"/>
          </a:xfrm>
          <a:prstGeom prst="rect">
            <a:avLst/>
          </a:prstGeom>
        </p:spPr>
      </p:pic>
      <p:sp>
        <p:nvSpPr>
          <p:cNvPr id="4" name="TextBox 3">
            <a:extLst>
              <a:ext uri="{FF2B5EF4-FFF2-40B4-BE49-F238E27FC236}">
                <a16:creationId xmlns:a16="http://schemas.microsoft.com/office/drawing/2014/main" id="{077C8E50-ACE2-8FBC-70B5-65CC9F9D25F6}"/>
              </a:ext>
            </a:extLst>
          </p:cNvPr>
          <p:cNvSpPr txBox="1"/>
          <p:nvPr/>
        </p:nvSpPr>
        <p:spPr>
          <a:xfrm>
            <a:off x="1756881" y="410657"/>
            <a:ext cx="7613150" cy="523220"/>
          </a:xfrm>
          <a:prstGeom prst="rect">
            <a:avLst/>
          </a:prstGeom>
          <a:noFill/>
        </p:spPr>
        <p:txBody>
          <a:bodyPr wrap="square" rtlCol="0">
            <a:spAutoFit/>
          </a:bodyPr>
          <a:lstStyle/>
          <a:p>
            <a:pPr algn="ctr"/>
            <a:r>
              <a:rPr lang="en-US" sz="2800" b="1" dirty="0"/>
              <a:t>Correlation heatmap</a:t>
            </a:r>
            <a:endParaRPr lang="en-IN" sz="2800" b="1" dirty="0"/>
          </a:p>
        </p:txBody>
      </p:sp>
    </p:spTree>
    <p:extLst>
      <p:ext uri="{BB962C8B-B14F-4D97-AF65-F5344CB8AC3E}">
        <p14:creationId xmlns:p14="http://schemas.microsoft.com/office/powerpoint/2010/main" val="2843031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971E39-17FF-D8D4-D84C-BAAAA59CFA0E}"/>
              </a:ext>
            </a:extLst>
          </p:cNvPr>
          <p:cNvPicPr>
            <a:picLocks noChangeAspect="1"/>
          </p:cNvPicPr>
          <p:nvPr/>
        </p:nvPicPr>
        <p:blipFill>
          <a:blip r:embed="rId2"/>
          <a:stretch>
            <a:fillRect/>
          </a:stretch>
        </p:blipFill>
        <p:spPr>
          <a:xfrm>
            <a:off x="871871" y="187036"/>
            <a:ext cx="10073220" cy="3853336"/>
          </a:xfrm>
          <a:prstGeom prst="rect">
            <a:avLst/>
          </a:prstGeom>
        </p:spPr>
      </p:pic>
      <p:sp>
        <p:nvSpPr>
          <p:cNvPr id="5" name="TextBox 4">
            <a:extLst>
              <a:ext uri="{FF2B5EF4-FFF2-40B4-BE49-F238E27FC236}">
                <a16:creationId xmlns:a16="http://schemas.microsoft.com/office/drawing/2014/main" id="{87F4E03A-A744-FB35-BC54-F8B063176F88}"/>
              </a:ext>
            </a:extLst>
          </p:cNvPr>
          <p:cNvSpPr txBox="1"/>
          <p:nvPr/>
        </p:nvSpPr>
        <p:spPr>
          <a:xfrm>
            <a:off x="1246909" y="4447309"/>
            <a:ext cx="7325591" cy="677108"/>
          </a:xfrm>
          <a:prstGeom prst="rect">
            <a:avLst/>
          </a:prstGeom>
          <a:noFill/>
        </p:spPr>
        <p:txBody>
          <a:bodyPr wrap="square" rtlCol="0">
            <a:spAutoFit/>
          </a:bodyPr>
          <a:lstStyle/>
          <a:p>
            <a:r>
              <a:rPr lang="en-IN" sz="2000" b="1" dirty="0">
                <a:effectLst/>
                <a:latin typeface="Calibri" panose="020F0502020204030204" pitchFamily="34" charset="0"/>
                <a:ea typeface="Calibri" panose="020F0502020204030204" pitchFamily="34" charset="0"/>
                <a:cs typeface="Times New Roman" panose="02020603050405020304" pitchFamily="18" charset="0"/>
              </a:rPr>
              <a:t>This is the correlation heatmap for the country Afghanistan.</a:t>
            </a:r>
          </a:p>
          <a:p>
            <a:endParaRPr lang="en-IN" dirty="0"/>
          </a:p>
        </p:txBody>
      </p:sp>
      <p:pic>
        <p:nvPicPr>
          <p:cNvPr id="2" name="Graphic 1" descr="Group success with solid fill">
            <a:extLst>
              <a:ext uri="{FF2B5EF4-FFF2-40B4-BE49-F238E27FC236}">
                <a16:creationId xmlns:a16="http://schemas.microsoft.com/office/drawing/2014/main" id="{B5754055-993F-649B-52FA-E194FCE48D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46909" y="1458812"/>
            <a:ext cx="8853055" cy="6102927"/>
          </a:xfrm>
          <a:prstGeom prst="rect">
            <a:avLst/>
          </a:prstGeom>
        </p:spPr>
      </p:pic>
    </p:spTree>
    <p:extLst>
      <p:ext uri="{BB962C8B-B14F-4D97-AF65-F5344CB8AC3E}">
        <p14:creationId xmlns:p14="http://schemas.microsoft.com/office/powerpoint/2010/main" val="29446197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descr="Group success with solid fill">
            <a:extLst>
              <a:ext uri="{FF2B5EF4-FFF2-40B4-BE49-F238E27FC236}">
                <a16:creationId xmlns:a16="http://schemas.microsoft.com/office/drawing/2014/main" id="{E97295BA-0AE2-5166-0D94-62985ECE71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6909" y="1458812"/>
            <a:ext cx="8853055" cy="6102927"/>
          </a:xfrm>
          <a:prstGeom prst="rect">
            <a:avLst/>
          </a:prstGeom>
        </p:spPr>
      </p:pic>
      <p:pic>
        <p:nvPicPr>
          <p:cNvPr id="4" name="Picture 3">
            <a:extLst>
              <a:ext uri="{FF2B5EF4-FFF2-40B4-BE49-F238E27FC236}">
                <a16:creationId xmlns:a16="http://schemas.microsoft.com/office/drawing/2014/main" id="{64656164-4DBC-4D26-193E-B2D3473AA2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026" y="1"/>
            <a:ext cx="6037236" cy="3207704"/>
          </a:xfrm>
          <a:prstGeom prst="rect">
            <a:avLst/>
          </a:prstGeom>
        </p:spPr>
      </p:pic>
      <p:pic>
        <p:nvPicPr>
          <p:cNvPr id="6" name="Picture 5">
            <a:extLst>
              <a:ext uri="{FF2B5EF4-FFF2-40B4-BE49-F238E27FC236}">
                <a16:creationId xmlns:a16="http://schemas.microsoft.com/office/drawing/2014/main" id="{88BFD607-6B1C-0B13-9C35-EB2A2D6C98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50483" y="3207705"/>
            <a:ext cx="6820491" cy="3650296"/>
          </a:xfrm>
          <a:prstGeom prst="rect">
            <a:avLst/>
          </a:prstGeom>
        </p:spPr>
      </p:pic>
      <p:sp>
        <p:nvSpPr>
          <p:cNvPr id="7" name="TextBox 6">
            <a:extLst>
              <a:ext uri="{FF2B5EF4-FFF2-40B4-BE49-F238E27FC236}">
                <a16:creationId xmlns:a16="http://schemas.microsoft.com/office/drawing/2014/main" id="{A5BD8779-CFDA-D144-E9F8-528AB7B6AFD4}"/>
              </a:ext>
            </a:extLst>
          </p:cNvPr>
          <p:cNvSpPr txBox="1"/>
          <p:nvPr/>
        </p:nvSpPr>
        <p:spPr>
          <a:xfrm>
            <a:off x="6832315" y="534256"/>
            <a:ext cx="4130211" cy="523220"/>
          </a:xfrm>
          <a:prstGeom prst="rect">
            <a:avLst/>
          </a:prstGeom>
          <a:noFill/>
        </p:spPr>
        <p:txBody>
          <a:bodyPr wrap="square" rtlCol="0">
            <a:spAutoFit/>
          </a:bodyPr>
          <a:lstStyle/>
          <a:p>
            <a:r>
              <a:rPr lang="en-US" sz="2800" b="1" dirty="0"/>
              <a:t>LINE GRAPHS</a:t>
            </a:r>
            <a:endParaRPr lang="en-IN" sz="2800" b="1" dirty="0"/>
          </a:p>
        </p:txBody>
      </p:sp>
    </p:spTree>
    <p:extLst>
      <p:ext uri="{BB962C8B-B14F-4D97-AF65-F5344CB8AC3E}">
        <p14:creationId xmlns:p14="http://schemas.microsoft.com/office/powerpoint/2010/main" val="2525780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8105AD-9E43-F8C5-1A9F-5DCAC7A9EC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875" y="1487843"/>
            <a:ext cx="9156570" cy="4830632"/>
          </a:xfrm>
          <a:prstGeom prst="rect">
            <a:avLst/>
          </a:prstGeom>
        </p:spPr>
      </p:pic>
      <p:sp>
        <p:nvSpPr>
          <p:cNvPr id="4" name="TextBox 3">
            <a:extLst>
              <a:ext uri="{FF2B5EF4-FFF2-40B4-BE49-F238E27FC236}">
                <a16:creationId xmlns:a16="http://schemas.microsoft.com/office/drawing/2014/main" id="{2A62CCE5-FEDD-89FF-011E-80BF6D33A4EE}"/>
              </a:ext>
            </a:extLst>
          </p:cNvPr>
          <p:cNvSpPr txBox="1"/>
          <p:nvPr/>
        </p:nvSpPr>
        <p:spPr>
          <a:xfrm>
            <a:off x="3082247" y="513707"/>
            <a:ext cx="6215865" cy="584775"/>
          </a:xfrm>
          <a:prstGeom prst="rect">
            <a:avLst/>
          </a:prstGeom>
          <a:noFill/>
        </p:spPr>
        <p:txBody>
          <a:bodyPr wrap="square" rtlCol="0">
            <a:spAutoFit/>
          </a:bodyPr>
          <a:lstStyle/>
          <a:p>
            <a:pPr algn="ctr"/>
            <a:r>
              <a:rPr lang="en-US" sz="3200" b="1" dirty="0"/>
              <a:t>STACKED BAR GRAPH</a:t>
            </a:r>
            <a:endParaRPr lang="en-IN" sz="3200" b="1" dirty="0"/>
          </a:p>
        </p:txBody>
      </p:sp>
    </p:spTree>
    <p:extLst>
      <p:ext uri="{BB962C8B-B14F-4D97-AF65-F5344CB8AC3E}">
        <p14:creationId xmlns:p14="http://schemas.microsoft.com/office/powerpoint/2010/main" val="751354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Graphic 23" descr="Group success with solid fill">
            <a:extLst>
              <a:ext uri="{FF2B5EF4-FFF2-40B4-BE49-F238E27FC236}">
                <a16:creationId xmlns:a16="http://schemas.microsoft.com/office/drawing/2014/main" id="{9F51BB3D-7B47-B426-0C89-F6B48F33D4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61790" y="1348036"/>
            <a:ext cx="8853055" cy="6102927"/>
          </a:xfrm>
          <a:prstGeom prst="rect">
            <a:avLst/>
          </a:prstGeom>
        </p:spPr>
      </p:pic>
      <p:sp>
        <p:nvSpPr>
          <p:cNvPr id="2" name="Freeform: Shape 1">
            <a:extLst>
              <a:ext uri="{FF2B5EF4-FFF2-40B4-BE49-F238E27FC236}">
                <a16:creationId xmlns:a16="http://schemas.microsoft.com/office/drawing/2014/main" id="{45B50ACC-DA36-AFE4-96A4-13C7274A7E86}"/>
              </a:ext>
            </a:extLst>
          </p:cNvPr>
          <p:cNvSpPr/>
          <p:nvPr/>
        </p:nvSpPr>
        <p:spPr>
          <a:xfrm>
            <a:off x="-4811736" y="-207658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28" name="Group 27">
            <a:extLst>
              <a:ext uri="{FF2B5EF4-FFF2-40B4-BE49-F238E27FC236}">
                <a16:creationId xmlns:a16="http://schemas.microsoft.com/office/drawing/2014/main" id="{86884A12-60CA-A942-3207-EA7F5A9DCCA5}"/>
              </a:ext>
            </a:extLst>
          </p:cNvPr>
          <p:cNvGrpSpPr/>
          <p:nvPr/>
        </p:nvGrpSpPr>
        <p:grpSpPr>
          <a:xfrm>
            <a:off x="3348577" y="2805907"/>
            <a:ext cx="1247369" cy="1045331"/>
            <a:chOff x="-554657" y="8776401"/>
            <a:chExt cx="1295740" cy="1140415"/>
          </a:xfrm>
        </p:grpSpPr>
        <p:sp>
          <p:nvSpPr>
            <p:cNvPr id="17" name="Oval 16">
              <a:extLst>
                <a:ext uri="{FF2B5EF4-FFF2-40B4-BE49-F238E27FC236}">
                  <a16:creationId xmlns:a16="http://schemas.microsoft.com/office/drawing/2014/main" id="{59DEBB06-EB39-0171-2973-1FA49BCA0982}"/>
                </a:ext>
              </a:extLst>
            </p:cNvPr>
            <p:cNvSpPr/>
            <p:nvPr/>
          </p:nvSpPr>
          <p:spPr>
            <a:xfrm>
              <a:off x="-554657" y="8776401"/>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4979" y="8826546"/>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731518" y="118334"/>
            <a:ext cx="3105604" cy="6486861"/>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7">
              <a:extLst>
                <a:ext uri="{837473B0-CC2E-450A-ABE3-18F120FF3D39}">
                  <a1611:picAttrSrcUrl xmlns:a1611="http://schemas.microsoft.com/office/drawing/2016/11/main" r:id="rId8"/>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908249" y="0"/>
            <a:ext cx="226247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chemeClr val="accent1">
              <a:lumMod val="75000"/>
              <a:alpha val="81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9432554"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F6AC16A4-40E9-7B3B-021C-AD30788783A6}"/>
              </a:ext>
            </a:extLst>
          </p:cNvPr>
          <p:cNvSpPr txBox="1"/>
          <p:nvPr/>
        </p:nvSpPr>
        <p:spPr>
          <a:xfrm>
            <a:off x="6675120" y="2255520"/>
            <a:ext cx="5196840" cy="369332"/>
          </a:xfrm>
          <a:prstGeom prst="rect">
            <a:avLst/>
          </a:prstGeom>
          <a:noFill/>
        </p:spPr>
        <p:txBody>
          <a:bodyPr wrap="square" rtlCol="0">
            <a:spAutoFit/>
          </a:bodyPr>
          <a:lstStyle/>
          <a:p>
            <a:r>
              <a:rPr lang="en-US" dirty="0"/>
              <a:t>  </a:t>
            </a:r>
            <a:endParaRPr lang="en-IN" dirty="0"/>
          </a:p>
        </p:txBody>
      </p:sp>
      <p:sp>
        <p:nvSpPr>
          <p:cNvPr id="12" name="TextBox 11">
            <a:extLst>
              <a:ext uri="{FF2B5EF4-FFF2-40B4-BE49-F238E27FC236}">
                <a16:creationId xmlns:a16="http://schemas.microsoft.com/office/drawing/2014/main" id="{B02C372B-5F9D-DE04-8B6F-08146D9533E2}"/>
              </a:ext>
            </a:extLst>
          </p:cNvPr>
          <p:cNvSpPr txBox="1"/>
          <p:nvPr/>
        </p:nvSpPr>
        <p:spPr>
          <a:xfrm>
            <a:off x="5225239" y="2117020"/>
            <a:ext cx="5090160" cy="646331"/>
          </a:xfrm>
          <a:prstGeom prst="rect">
            <a:avLst/>
          </a:prstGeom>
          <a:noFill/>
        </p:spPr>
        <p:txBody>
          <a:bodyPr wrap="square" rtlCol="0">
            <a:spAutoFit/>
          </a:bodyPr>
          <a:lstStyle/>
          <a:p>
            <a:r>
              <a:rPr lang="en-US" dirty="0"/>
              <a:t>  </a:t>
            </a:r>
          </a:p>
          <a:p>
            <a:r>
              <a:rPr lang="en-US" dirty="0"/>
              <a:t>    </a:t>
            </a:r>
          </a:p>
        </p:txBody>
      </p:sp>
      <p:sp>
        <p:nvSpPr>
          <p:cNvPr id="20" name="TextBox 19">
            <a:extLst>
              <a:ext uri="{FF2B5EF4-FFF2-40B4-BE49-F238E27FC236}">
                <a16:creationId xmlns:a16="http://schemas.microsoft.com/office/drawing/2014/main" id="{1776B800-C4C1-7C2E-FEA2-BBF18D688AA9}"/>
              </a:ext>
            </a:extLst>
          </p:cNvPr>
          <p:cNvSpPr txBox="1"/>
          <p:nvPr/>
        </p:nvSpPr>
        <p:spPr>
          <a:xfrm>
            <a:off x="4703816" y="607810"/>
            <a:ext cx="5334000" cy="646331"/>
          </a:xfrm>
          <a:prstGeom prst="rect">
            <a:avLst/>
          </a:prstGeom>
          <a:solidFill>
            <a:srgbClr val="002060">
              <a:alpha val="68000"/>
            </a:srgbClr>
          </a:solidFill>
        </p:spPr>
        <p:txBody>
          <a:bodyPr wrap="square" rtlCol="0">
            <a:spAutoFit/>
          </a:bodyPr>
          <a:lstStyle/>
          <a:p>
            <a:pPr algn="ctr"/>
            <a:r>
              <a:rPr lang="en-US" sz="3600" dirty="0">
                <a:latin typeface="Arial Black" panose="020B0A04020102020204" pitchFamily="34" charset="0"/>
              </a:rPr>
              <a:t>  INTERPRETATION</a:t>
            </a:r>
            <a:endParaRPr lang="en-IN" sz="3600" dirty="0">
              <a:effectLst>
                <a:outerShdw blurRad="38100" dist="38100" dir="2700000" algn="tl">
                  <a:srgbClr val="000000">
                    <a:alpha val="43137"/>
                  </a:srgbClr>
                </a:outerShdw>
              </a:effectLst>
              <a:latin typeface="Arial Black" panose="020B0A04020102020204" pitchFamily="34" charset="0"/>
            </a:endParaRPr>
          </a:p>
        </p:txBody>
      </p:sp>
      <p:grpSp>
        <p:nvGrpSpPr>
          <p:cNvPr id="27" name="Group 26">
            <a:extLst>
              <a:ext uri="{FF2B5EF4-FFF2-40B4-BE49-F238E27FC236}">
                <a16:creationId xmlns:a16="http://schemas.microsoft.com/office/drawing/2014/main" id="{6BBCBFE2-CA0B-8236-882C-0537E9697727}"/>
              </a:ext>
            </a:extLst>
          </p:cNvPr>
          <p:cNvGrpSpPr/>
          <p:nvPr/>
        </p:nvGrpSpPr>
        <p:grpSpPr>
          <a:xfrm>
            <a:off x="2808311" y="-295937"/>
            <a:ext cx="1054719" cy="1140415"/>
            <a:chOff x="2426768" y="6026034"/>
            <a:chExt cx="1054719" cy="1140415"/>
          </a:xfrm>
        </p:grpSpPr>
        <p:sp>
          <p:nvSpPr>
            <p:cNvPr id="16" name="Oval 15">
              <a:extLst>
                <a:ext uri="{FF2B5EF4-FFF2-40B4-BE49-F238E27FC236}">
                  <a16:creationId xmlns:a16="http://schemas.microsoft.com/office/drawing/2014/main" id="{1855298D-6186-BE09-B112-F5F67D6916A3}"/>
                </a:ext>
              </a:extLst>
            </p:cNvPr>
            <p:cNvSpPr/>
            <p:nvPr/>
          </p:nvSpPr>
          <p:spPr>
            <a:xfrm>
              <a:off x="2426768" y="6026034"/>
              <a:ext cx="1048637"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Graphic 20" descr="Earth globe: Americas with solid fill">
              <a:extLst>
                <a:ext uri="{FF2B5EF4-FFF2-40B4-BE49-F238E27FC236}">
                  <a16:creationId xmlns:a16="http://schemas.microsoft.com/office/drawing/2014/main" id="{7712FE78-8F4A-50B4-F4B2-8B5281B9441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428294" y="6069644"/>
              <a:ext cx="1053193" cy="1053193"/>
            </a:xfrm>
            <a:prstGeom prst="rect">
              <a:avLst/>
            </a:prstGeom>
          </p:spPr>
        </p:pic>
      </p:grpSp>
      <p:grpSp>
        <p:nvGrpSpPr>
          <p:cNvPr id="14" name="Group 13">
            <a:extLst>
              <a:ext uri="{FF2B5EF4-FFF2-40B4-BE49-F238E27FC236}">
                <a16:creationId xmlns:a16="http://schemas.microsoft.com/office/drawing/2014/main" id="{FD47CA44-97E4-59AF-6FBC-59308F49FCE8}"/>
              </a:ext>
            </a:extLst>
          </p:cNvPr>
          <p:cNvGrpSpPr/>
          <p:nvPr/>
        </p:nvGrpSpPr>
        <p:grpSpPr>
          <a:xfrm>
            <a:off x="2382449" y="6243973"/>
            <a:ext cx="1062085" cy="1045332"/>
            <a:chOff x="2382449" y="6243973"/>
            <a:chExt cx="1062085" cy="1045332"/>
          </a:xfrm>
        </p:grpSpPr>
        <p:sp>
          <p:nvSpPr>
            <p:cNvPr id="15" name="Oval 14">
              <a:extLst>
                <a:ext uri="{FF2B5EF4-FFF2-40B4-BE49-F238E27FC236}">
                  <a16:creationId xmlns:a16="http://schemas.microsoft.com/office/drawing/2014/main" id="{08C212F6-B729-2C0D-F322-49D988E3ADAD}"/>
                </a:ext>
              </a:extLst>
            </p:cNvPr>
            <p:cNvSpPr/>
            <p:nvPr/>
          </p:nvSpPr>
          <p:spPr>
            <a:xfrm>
              <a:off x="2382449" y="6243973"/>
              <a:ext cx="1062085" cy="1045332"/>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Graphic 10" descr="Presentation with pie chart with solid fill">
              <a:extLst>
                <a:ext uri="{FF2B5EF4-FFF2-40B4-BE49-F238E27FC236}">
                  <a16:creationId xmlns:a16="http://schemas.microsoft.com/office/drawing/2014/main" id="{B2715AC5-9D8F-90D0-FABD-DE57D3EA811D}"/>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18229" y="6309439"/>
              <a:ext cx="914400" cy="914400"/>
            </a:xfrm>
            <a:prstGeom prst="rect">
              <a:avLst/>
            </a:prstGeom>
          </p:spPr>
        </p:pic>
      </p:grpSp>
      <p:grpSp>
        <p:nvGrpSpPr>
          <p:cNvPr id="19" name="Group 18">
            <a:extLst>
              <a:ext uri="{FF2B5EF4-FFF2-40B4-BE49-F238E27FC236}">
                <a16:creationId xmlns:a16="http://schemas.microsoft.com/office/drawing/2014/main" id="{B35E22B7-D2AD-F438-996C-DA79E8933AB8}"/>
              </a:ext>
            </a:extLst>
          </p:cNvPr>
          <p:cNvGrpSpPr/>
          <p:nvPr/>
        </p:nvGrpSpPr>
        <p:grpSpPr>
          <a:xfrm>
            <a:off x="908249" y="7791122"/>
            <a:ext cx="1056817" cy="996736"/>
            <a:chOff x="2385680" y="6192444"/>
            <a:chExt cx="1075764" cy="1065007"/>
          </a:xfrm>
        </p:grpSpPr>
        <p:sp>
          <p:nvSpPr>
            <p:cNvPr id="22" name="Oval 21">
              <a:extLst>
                <a:ext uri="{FF2B5EF4-FFF2-40B4-BE49-F238E27FC236}">
                  <a16:creationId xmlns:a16="http://schemas.microsoft.com/office/drawing/2014/main" id="{B8178E7D-7760-4391-937C-608FEDAB3AA7}"/>
                </a:ext>
              </a:extLst>
            </p:cNvPr>
            <p:cNvSpPr/>
            <p:nvPr/>
          </p:nvSpPr>
          <p:spPr>
            <a:xfrm>
              <a:off x="2385680" y="6192444"/>
              <a:ext cx="1075764" cy="1065007"/>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3" name="Graphic 22" descr="Handshake with solid fill">
              <a:extLst>
                <a:ext uri="{FF2B5EF4-FFF2-40B4-BE49-F238E27FC236}">
                  <a16:creationId xmlns:a16="http://schemas.microsoft.com/office/drawing/2014/main" id="{692D41D9-1546-7FAA-566B-991EADD68E27}"/>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2477973" y="6314149"/>
              <a:ext cx="914400" cy="914400"/>
            </a:xfrm>
            <a:prstGeom prst="rect">
              <a:avLst/>
            </a:prstGeom>
          </p:spPr>
        </p:pic>
      </p:grpSp>
      <p:sp>
        <p:nvSpPr>
          <p:cNvPr id="6" name="TextBox 5">
            <a:extLst>
              <a:ext uri="{FF2B5EF4-FFF2-40B4-BE49-F238E27FC236}">
                <a16:creationId xmlns:a16="http://schemas.microsoft.com/office/drawing/2014/main" id="{77BC584C-3D6A-9CC6-D2C8-39F1152DBA4C}"/>
              </a:ext>
            </a:extLst>
          </p:cNvPr>
          <p:cNvSpPr txBox="1"/>
          <p:nvPr/>
        </p:nvSpPr>
        <p:spPr>
          <a:xfrm>
            <a:off x="5571460" y="1988288"/>
            <a:ext cx="4997303" cy="707886"/>
          </a:xfrm>
          <a:prstGeom prst="rect">
            <a:avLst/>
          </a:prstGeom>
          <a:noFill/>
        </p:spPr>
        <p:txBody>
          <a:bodyPr wrap="square" rtlCol="0">
            <a:spAutoFit/>
          </a:bodyPr>
          <a:lstStyle/>
          <a:p>
            <a:r>
              <a:rPr lang="en-US" sz="2000" b="1" dirty="0"/>
              <a:t>After </a:t>
            </a:r>
            <a:r>
              <a:rPr lang="en-US" sz="2000" b="1" dirty="0" err="1"/>
              <a:t>analysing</a:t>
            </a:r>
            <a:r>
              <a:rPr lang="en-US" sz="2000" b="1" dirty="0"/>
              <a:t> the graphs, we’ve came across these findings</a:t>
            </a:r>
            <a:r>
              <a:rPr lang="en-US" dirty="0"/>
              <a:t>. </a:t>
            </a:r>
            <a:endParaRPr lang="en-IN" dirty="0"/>
          </a:p>
        </p:txBody>
      </p:sp>
    </p:spTree>
    <p:extLst>
      <p:ext uri="{BB962C8B-B14F-4D97-AF65-F5344CB8AC3E}">
        <p14:creationId xmlns:p14="http://schemas.microsoft.com/office/powerpoint/2010/main" val="30618766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1.25E-6 3.33333E-6 L -0.05221 -0.44537 " pathEditMode="relative" rAng="0" ptsTypes="AA">
                                      <p:cBhvr>
                                        <p:cTn id="6" dur="2000" fill="hold"/>
                                        <p:tgtEl>
                                          <p:spTgt spid="28"/>
                                        </p:tgtEl>
                                        <p:attrNameLst>
                                          <p:attrName>ppt_x</p:attrName>
                                          <p:attrName>ppt_y</p:attrName>
                                        </p:attrNameLst>
                                      </p:cBhvr>
                                      <p:rCtr x="-2357" y="-22778"/>
                                    </p:animMotion>
                                  </p:childTnLst>
                                </p:cTn>
                              </p:par>
                              <p:par>
                                <p:cTn id="7" presetID="64" presetClass="path" presetSubtype="0" accel="50000" decel="50000" fill="hold" nodeType="withEffect">
                                  <p:stCondLst>
                                    <p:cond delay="0"/>
                                  </p:stCondLst>
                                  <p:childTnLst>
                                    <p:animMotion origin="layout" path="M 2.29167E-6 3.7037E-6 L -0.08633 -0.25486 " pathEditMode="relative" rAng="0" ptsTypes="AA">
                                      <p:cBhvr>
                                        <p:cTn id="8" dur="2000" fill="hold"/>
                                        <p:tgtEl>
                                          <p:spTgt spid="27"/>
                                        </p:tgtEl>
                                        <p:attrNameLst>
                                          <p:attrName>ppt_x</p:attrName>
                                          <p:attrName>ppt_y</p:attrName>
                                        </p:attrNameLst>
                                      </p:cBhvr>
                                      <p:rCtr x="-4323" y="-12731"/>
                                    </p:animMotion>
                                  </p:childTnLst>
                                </p:cTn>
                              </p:par>
                              <p:par>
                                <p:cTn id="9" presetID="64" presetClass="path" presetSubtype="0" accel="50000" decel="50000" fill="hold" nodeType="withEffect">
                                  <p:stCondLst>
                                    <p:cond delay="0"/>
                                  </p:stCondLst>
                                  <p:childTnLst>
                                    <p:animMotion origin="layout" path="M -2.29167E-6 -4.07407E-6 L 0.08685 -0.50116 " pathEditMode="relative" rAng="0" ptsTypes="AA">
                                      <p:cBhvr>
                                        <p:cTn id="10" dur="2000" fill="hold"/>
                                        <p:tgtEl>
                                          <p:spTgt spid="14"/>
                                        </p:tgtEl>
                                        <p:attrNameLst>
                                          <p:attrName>ppt_x</p:attrName>
                                          <p:attrName>ppt_y</p:attrName>
                                        </p:attrNameLst>
                                      </p:cBhvr>
                                      <p:rCtr x="3867" y="-25185"/>
                                    </p:animMotion>
                                  </p:childTnLst>
                                </p:cTn>
                              </p:par>
                              <p:par>
                                <p:cTn id="11" presetID="64" presetClass="path" presetSubtype="0" accel="50000" decel="50000" fill="hold" nodeType="withEffect">
                                  <p:stCondLst>
                                    <p:cond delay="0"/>
                                  </p:stCondLst>
                                  <p:childTnLst>
                                    <p:animMotion origin="layout" path="M 1.45833E-6 3.7037E-6 L 0.1211 -0.22223 " pathEditMode="relative" rAng="0" ptsTypes="AA">
                                      <p:cBhvr>
                                        <p:cTn id="12" dur="2000" fill="hold"/>
                                        <p:tgtEl>
                                          <p:spTgt spid="19"/>
                                        </p:tgtEl>
                                        <p:attrNameLst>
                                          <p:attrName>ppt_x</p:attrName>
                                          <p:attrName>ppt_y</p:attrName>
                                        </p:attrNameLst>
                                      </p:cBhvr>
                                      <p:rCtr x="6198" y="-11111"/>
                                    </p:animMotion>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descr="Group success with solid fill">
            <a:extLst>
              <a:ext uri="{FF2B5EF4-FFF2-40B4-BE49-F238E27FC236}">
                <a16:creationId xmlns:a16="http://schemas.microsoft.com/office/drawing/2014/main" id="{B5754055-993F-649B-52FA-E194FCE48D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6909" y="1458812"/>
            <a:ext cx="8853055" cy="6102927"/>
          </a:xfrm>
          <a:prstGeom prst="rect">
            <a:avLst/>
          </a:prstGeom>
        </p:spPr>
      </p:pic>
      <p:sp>
        <p:nvSpPr>
          <p:cNvPr id="3" name="TextBox 2">
            <a:extLst>
              <a:ext uri="{FF2B5EF4-FFF2-40B4-BE49-F238E27FC236}">
                <a16:creationId xmlns:a16="http://schemas.microsoft.com/office/drawing/2014/main" id="{E9958562-9F01-0764-AD57-39F44EF0472D}"/>
              </a:ext>
            </a:extLst>
          </p:cNvPr>
          <p:cNvSpPr txBox="1"/>
          <p:nvPr/>
        </p:nvSpPr>
        <p:spPr>
          <a:xfrm>
            <a:off x="679564" y="353290"/>
            <a:ext cx="10944399" cy="2154436"/>
          </a:xfrm>
          <a:prstGeom prst="rect">
            <a:avLst/>
          </a:prstGeom>
          <a:noFill/>
        </p:spPr>
        <p:txBody>
          <a:bodyPr wrap="square" rtlCol="0">
            <a:spAutoFit/>
          </a:bodyPr>
          <a:lstStyle/>
          <a:p>
            <a:r>
              <a:rPr lang="en-IN" sz="2000" b="1" dirty="0"/>
              <a:t>It is a general belief that if GDP of a country increases then the unemployment rate for example will decrease. However Japan and Pakistan show opposing qualities in this sense. </a:t>
            </a:r>
          </a:p>
          <a:p>
            <a:r>
              <a:rPr lang="en-IN" sz="2000" b="1" dirty="0"/>
              <a:t>For Japan, GDP and unemployment rate are negatively correlated but they are positively correlated for Pakistan.</a:t>
            </a:r>
          </a:p>
          <a:p>
            <a:endParaRPr lang="en-IN" dirty="0"/>
          </a:p>
          <a:p>
            <a:endParaRPr lang="en-IN" dirty="0"/>
          </a:p>
          <a:p>
            <a:endParaRPr lang="en-IN" dirty="0"/>
          </a:p>
        </p:txBody>
      </p:sp>
      <p:sp>
        <p:nvSpPr>
          <p:cNvPr id="5" name="TextBox 4">
            <a:extLst>
              <a:ext uri="{FF2B5EF4-FFF2-40B4-BE49-F238E27FC236}">
                <a16:creationId xmlns:a16="http://schemas.microsoft.com/office/drawing/2014/main" id="{4942F00B-36B4-2617-84DD-F40FCE85EE6C}"/>
              </a:ext>
            </a:extLst>
          </p:cNvPr>
          <p:cNvSpPr txBox="1"/>
          <p:nvPr/>
        </p:nvSpPr>
        <p:spPr>
          <a:xfrm>
            <a:off x="1399309" y="4901045"/>
            <a:ext cx="10224655" cy="1475510"/>
          </a:xfrm>
          <a:prstGeom prst="rect">
            <a:avLst/>
          </a:prstGeom>
          <a:noFill/>
        </p:spPr>
        <p:txBody>
          <a:bodyPr wrap="square" rtlCol="0">
            <a:spAutoFit/>
          </a:bodyPr>
          <a:lstStyle/>
          <a:p>
            <a:endParaRPr lang="en-IN" dirty="0"/>
          </a:p>
        </p:txBody>
      </p:sp>
      <p:pic>
        <p:nvPicPr>
          <p:cNvPr id="8" name="Picture 7">
            <a:extLst>
              <a:ext uri="{FF2B5EF4-FFF2-40B4-BE49-F238E27FC236}">
                <a16:creationId xmlns:a16="http://schemas.microsoft.com/office/drawing/2014/main" id="{0767C1D5-5473-96B9-099A-B55B763374A2}"/>
              </a:ext>
            </a:extLst>
          </p:cNvPr>
          <p:cNvPicPr>
            <a:picLocks noChangeAspect="1"/>
          </p:cNvPicPr>
          <p:nvPr/>
        </p:nvPicPr>
        <p:blipFill rotWithShape="1">
          <a:blip r:embed="rId4">
            <a:extLst>
              <a:ext uri="{28A0092B-C50C-407E-A947-70E740481C1C}">
                <a14:useLocalDpi xmlns:a14="http://schemas.microsoft.com/office/drawing/2010/main" val="0"/>
              </a:ext>
            </a:extLst>
          </a:blip>
          <a:srcRect l="14034" t="16629" r="43681" b="30787"/>
          <a:stretch/>
        </p:blipFill>
        <p:spPr>
          <a:xfrm>
            <a:off x="679564" y="1810132"/>
            <a:ext cx="4767209" cy="3606231"/>
          </a:xfrm>
          <a:prstGeom prst="rect">
            <a:avLst/>
          </a:prstGeom>
        </p:spPr>
      </p:pic>
      <p:pic>
        <p:nvPicPr>
          <p:cNvPr id="11" name="Picture 10">
            <a:extLst>
              <a:ext uri="{FF2B5EF4-FFF2-40B4-BE49-F238E27FC236}">
                <a16:creationId xmlns:a16="http://schemas.microsoft.com/office/drawing/2014/main" id="{62875776-2A73-1FEC-DD4B-B9B9E58E4405}"/>
              </a:ext>
            </a:extLst>
          </p:cNvPr>
          <p:cNvPicPr>
            <a:picLocks noChangeAspect="1"/>
          </p:cNvPicPr>
          <p:nvPr/>
        </p:nvPicPr>
        <p:blipFill rotWithShape="1">
          <a:blip r:embed="rId5">
            <a:extLst>
              <a:ext uri="{28A0092B-C50C-407E-A947-70E740481C1C}">
                <a14:useLocalDpi xmlns:a14="http://schemas.microsoft.com/office/drawing/2010/main" val="0"/>
              </a:ext>
            </a:extLst>
          </a:blip>
          <a:srcRect l="13726" t="10822" r="43106" b="33739"/>
          <a:stretch/>
        </p:blipFill>
        <p:spPr>
          <a:xfrm>
            <a:off x="5753528" y="1568891"/>
            <a:ext cx="5291191" cy="3822259"/>
          </a:xfrm>
          <a:prstGeom prst="rect">
            <a:avLst/>
          </a:prstGeom>
        </p:spPr>
      </p:pic>
    </p:spTree>
    <p:extLst>
      <p:ext uri="{BB962C8B-B14F-4D97-AF65-F5344CB8AC3E}">
        <p14:creationId xmlns:p14="http://schemas.microsoft.com/office/powerpoint/2010/main" val="6448860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38E3E7-A2A6-16AD-8040-73155F4A70D5}"/>
              </a:ext>
            </a:extLst>
          </p:cNvPr>
          <p:cNvSpPr txBox="1"/>
          <p:nvPr/>
        </p:nvSpPr>
        <p:spPr>
          <a:xfrm flipH="1">
            <a:off x="222625" y="199646"/>
            <a:ext cx="11274137" cy="1292662"/>
          </a:xfrm>
          <a:prstGeom prst="rect">
            <a:avLst/>
          </a:prstGeom>
          <a:noFill/>
        </p:spPr>
        <p:txBody>
          <a:bodyPr wrap="square" rtlCol="0">
            <a:spAutoFit/>
          </a:bodyPr>
          <a:lstStyle/>
          <a:p>
            <a:r>
              <a:rPr lang="en-IN" sz="2000" b="1" dirty="0"/>
              <a:t>Another such belief is for unemployment and poverty rates, that they are directly related to each other. But for Mexico with a positive correlation between the two, and India with a negative relation, things are not as they seem to be. </a:t>
            </a:r>
          </a:p>
          <a:p>
            <a:endParaRPr lang="en-IN" dirty="0"/>
          </a:p>
        </p:txBody>
      </p:sp>
      <p:pic>
        <p:nvPicPr>
          <p:cNvPr id="6" name="Picture 5">
            <a:extLst>
              <a:ext uri="{FF2B5EF4-FFF2-40B4-BE49-F238E27FC236}">
                <a16:creationId xmlns:a16="http://schemas.microsoft.com/office/drawing/2014/main" id="{74D92B86-0A4E-7D78-9F26-2237804E7E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896" y="1492308"/>
            <a:ext cx="5928874" cy="4328535"/>
          </a:xfrm>
          <a:prstGeom prst="rect">
            <a:avLst/>
          </a:prstGeom>
        </p:spPr>
      </p:pic>
      <p:pic>
        <p:nvPicPr>
          <p:cNvPr id="8" name="Picture 7">
            <a:extLst>
              <a:ext uri="{FF2B5EF4-FFF2-40B4-BE49-F238E27FC236}">
                <a16:creationId xmlns:a16="http://schemas.microsoft.com/office/drawing/2014/main" id="{9374B478-CCE8-0F38-A3DA-E3583DC6C7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8041" y="1632783"/>
            <a:ext cx="5758526" cy="4207583"/>
          </a:xfrm>
          <a:prstGeom prst="rect">
            <a:avLst/>
          </a:prstGeom>
        </p:spPr>
      </p:pic>
    </p:spTree>
    <p:extLst>
      <p:ext uri="{BB962C8B-B14F-4D97-AF65-F5344CB8AC3E}">
        <p14:creationId xmlns:p14="http://schemas.microsoft.com/office/powerpoint/2010/main" val="147816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descr="Group success with solid fill">
            <a:extLst>
              <a:ext uri="{FF2B5EF4-FFF2-40B4-BE49-F238E27FC236}">
                <a16:creationId xmlns:a16="http://schemas.microsoft.com/office/drawing/2014/main" id="{B5754055-993F-649B-52FA-E194FCE48D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6909" y="1644006"/>
            <a:ext cx="8853055" cy="6102927"/>
          </a:xfrm>
          <a:prstGeom prst="rect">
            <a:avLst/>
          </a:prstGeom>
        </p:spPr>
      </p:pic>
      <p:sp>
        <p:nvSpPr>
          <p:cNvPr id="5" name="TextBox 4">
            <a:extLst>
              <a:ext uri="{FF2B5EF4-FFF2-40B4-BE49-F238E27FC236}">
                <a16:creationId xmlns:a16="http://schemas.microsoft.com/office/drawing/2014/main" id="{85B12046-16BD-D78F-F45D-237860460510}"/>
              </a:ext>
            </a:extLst>
          </p:cNvPr>
          <p:cNvSpPr txBox="1"/>
          <p:nvPr/>
        </p:nvSpPr>
        <p:spPr>
          <a:xfrm>
            <a:off x="544010" y="381965"/>
            <a:ext cx="11076972" cy="646331"/>
          </a:xfrm>
          <a:prstGeom prst="rect">
            <a:avLst/>
          </a:prstGeom>
          <a:noFill/>
        </p:spPr>
        <p:txBody>
          <a:bodyPr wrap="square" rtlCol="0">
            <a:spAutoFit/>
          </a:bodyPr>
          <a:lstStyle/>
          <a:p>
            <a:r>
              <a:rPr lang="en-IN" dirty="0"/>
              <a:t>We can infer from these graphs that if a country is investing more in a sector then it is directly producing positive results in such sectors except for certain outliers which are getting affected by some external factors. </a:t>
            </a:r>
          </a:p>
        </p:txBody>
      </p:sp>
      <p:pic>
        <p:nvPicPr>
          <p:cNvPr id="7" name="Picture 6">
            <a:extLst>
              <a:ext uri="{FF2B5EF4-FFF2-40B4-BE49-F238E27FC236}">
                <a16:creationId xmlns:a16="http://schemas.microsoft.com/office/drawing/2014/main" id="{6440B271-B3B7-FEE6-3A76-38D3FDB7E2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48" y="1028296"/>
            <a:ext cx="5758786" cy="2970595"/>
          </a:xfrm>
          <a:prstGeom prst="rect">
            <a:avLst/>
          </a:prstGeom>
        </p:spPr>
      </p:pic>
      <p:pic>
        <p:nvPicPr>
          <p:cNvPr id="11" name="Picture 10">
            <a:extLst>
              <a:ext uri="{FF2B5EF4-FFF2-40B4-BE49-F238E27FC236}">
                <a16:creationId xmlns:a16="http://schemas.microsoft.com/office/drawing/2014/main" id="{1438E8A7-7181-52B7-80FF-6F5BA66FAE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2998" y="947978"/>
            <a:ext cx="6138590" cy="3131231"/>
          </a:xfrm>
          <a:prstGeom prst="rect">
            <a:avLst/>
          </a:prstGeom>
        </p:spPr>
      </p:pic>
      <p:pic>
        <p:nvPicPr>
          <p:cNvPr id="17" name="Picture 16">
            <a:extLst>
              <a:ext uri="{FF2B5EF4-FFF2-40B4-BE49-F238E27FC236}">
                <a16:creationId xmlns:a16="http://schemas.microsoft.com/office/drawing/2014/main" id="{2D35E68E-05E7-6A9F-96E3-E86E863EA8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4010" y="3791103"/>
            <a:ext cx="5000689" cy="2548051"/>
          </a:xfrm>
          <a:prstGeom prst="rect">
            <a:avLst/>
          </a:prstGeom>
        </p:spPr>
      </p:pic>
      <p:pic>
        <p:nvPicPr>
          <p:cNvPr id="19" name="Picture 18">
            <a:extLst>
              <a:ext uri="{FF2B5EF4-FFF2-40B4-BE49-F238E27FC236}">
                <a16:creationId xmlns:a16="http://schemas.microsoft.com/office/drawing/2014/main" id="{39644A9D-189B-CC3B-F9FC-BA8FCFDEACA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89834" y="3545074"/>
            <a:ext cx="5671460" cy="3040107"/>
          </a:xfrm>
          <a:prstGeom prst="rect">
            <a:avLst/>
          </a:prstGeom>
        </p:spPr>
      </p:pic>
    </p:spTree>
    <p:extLst>
      <p:ext uri="{BB962C8B-B14F-4D97-AF65-F5344CB8AC3E}">
        <p14:creationId xmlns:p14="http://schemas.microsoft.com/office/powerpoint/2010/main" val="1324341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descr="Group success with solid fill">
            <a:extLst>
              <a:ext uri="{FF2B5EF4-FFF2-40B4-BE49-F238E27FC236}">
                <a16:creationId xmlns:a16="http://schemas.microsoft.com/office/drawing/2014/main" id="{8B14A790-A3CD-3FCC-9994-2D8EE9F42C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6909" y="1458812"/>
            <a:ext cx="8853055" cy="6102927"/>
          </a:xfrm>
          <a:prstGeom prst="rect">
            <a:avLst/>
          </a:prstGeom>
        </p:spPr>
      </p:pic>
      <p:sp>
        <p:nvSpPr>
          <p:cNvPr id="4" name="TextBox 3">
            <a:extLst>
              <a:ext uri="{FF2B5EF4-FFF2-40B4-BE49-F238E27FC236}">
                <a16:creationId xmlns:a16="http://schemas.microsoft.com/office/drawing/2014/main" id="{28FDBC1B-9DB3-B16E-0EC1-2B11929E7DF2}"/>
              </a:ext>
            </a:extLst>
          </p:cNvPr>
          <p:cNvSpPr txBox="1"/>
          <p:nvPr/>
        </p:nvSpPr>
        <p:spPr>
          <a:xfrm>
            <a:off x="639352" y="4998597"/>
            <a:ext cx="11188411" cy="1323439"/>
          </a:xfrm>
          <a:prstGeom prst="rect">
            <a:avLst/>
          </a:prstGeom>
          <a:noFill/>
        </p:spPr>
        <p:txBody>
          <a:bodyPr wrap="square">
            <a:spAutoFit/>
          </a:bodyPr>
          <a:lstStyle/>
          <a:p>
            <a:r>
              <a:rPr lang="en-IN" sz="2000" b="1" dirty="0"/>
              <a:t>Another exception that we came across was that for almost all other countries, rural population keeps on increasing with each passing year, nut for China rural population is on a steady decline. So, increase in urban population is the only contributing factor to the increase in population in China, whereas for other countries, urban and rural population both are equally contributing towards population. </a:t>
            </a:r>
          </a:p>
        </p:txBody>
      </p:sp>
      <p:pic>
        <p:nvPicPr>
          <p:cNvPr id="5" name="Picture 4">
            <a:extLst>
              <a:ext uri="{FF2B5EF4-FFF2-40B4-BE49-F238E27FC236}">
                <a16:creationId xmlns:a16="http://schemas.microsoft.com/office/drawing/2014/main" id="{C71D71B5-8E72-1B19-CE1F-4587DB5BEC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4621" y="398644"/>
            <a:ext cx="6797629" cy="3779848"/>
          </a:xfrm>
          <a:prstGeom prst="rect">
            <a:avLst/>
          </a:prstGeom>
        </p:spPr>
      </p:pic>
    </p:spTree>
    <p:extLst>
      <p:ext uri="{BB962C8B-B14F-4D97-AF65-F5344CB8AC3E}">
        <p14:creationId xmlns:p14="http://schemas.microsoft.com/office/powerpoint/2010/main" val="1886879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38129" y="-2226086"/>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Oval 14">
            <a:extLst>
              <a:ext uri="{FF2B5EF4-FFF2-40B4-BE49-F238E27FC236}">
                <a16:creationId xmlns:a16="http://schemas.microsoft.com/office/drawing/2014/main" id="{08C212F6-B729-2C0D-F322-49D988E3ADAD}"/>
              </a:ext>
            </a:extLst>
          </p:cNvPr>
          <p:cNvSpPr/>
          <p:nvPr/>
        </p:nvSpPr>
        <p:spPr>
          <a:xfrm>
            <a:off x="-5648281" y="5131479"/>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1855298D-6186-BE09-B112-F5F67D6916A3}"/>
              </a:ext>
            </a:extLst>
          </p:cNvPr>
          <p:cNvSpPr/>
          <p:nvPr/>
        </p:nvSpPr>
        <p:spPr>
          <a:xfrm>
            <a:off x="-4090172" y="7445776"/>
            <a:ext cx="1109313"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59DEBB06-EB39-0171-2973-1FA49BCA0982}"/>
              </a:ext>
            </a:extLst>
          </p:cNvPr>
          <p:cNvSpPr/>
          <p:nvPr/>
        </p:nvSpPr>
        <p:spPr>
          <a:xfrm>
            <a:off x="-554657" y="8776401"/>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a:extLst>
              <a:ext uri="{FF2B5EF4-FFF2-40B4-BE49-F238E27FC236}">
                <a16:creationId xmlns:a16="http://schemas.microsoft.com/office/drawing/2014/main" id="{880CD580-C1FA-D382-9FDE-BF81A4EF7583}"/>
              </a:ext>
            </a:extLst>
          </p:cNvPr>
          <p:cNvSpPr/>
          <p:nvPr/>
        </p:nvSpPr>
        <p:spPr>
          <a:xfrm>
            <a:off x="2787825" y="7802023"/>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5813" y="8830781"/>
            <a:ext cx="1196062" cy="936009"/>
          </a:xfrm>
          <a:prstGeom prst="rect">
            <a:avLst/>
          </a:prstGeom>
        </p:spPr>
      </p:pic>
      <p:grpSp>
        <p:nvGrpSpPr>
          <p:cNvPr id="7" name="Group 6">
            <a:extLst>
              <a:ext uri="{FF2B5EF4-FFF2-40B4-BE49-F238E27FC236}">
                <a16:creationId xmlns:a16="http://schemas.microsoft.com/office/drawing/2014/main" id="{7A4CE326-2979-DBAC-0A15-B926DB1F395A}"/>
              </a:ext>
            </a:extLst>
          </p:cNvPr>
          <p:cNvGrpSpPr/>
          <p:nvPr/>
        </p:nvGrpSpPr>
        <p:grpSpPr>
          <a:xfrm>
            <a:off x="-5619749" y="-3048000"/>
            <a:ext cx="10228422" cy="12325349"/>
            <a:chOff x="-5619749" y="-3048000"/>
            <a:chExt cx="12089388" cy="12325349"/>
          </a:xfrm>
        </p:grpSpPr>
        <p:sp>
          <p:nvSpPr>
            <p:cNvPr id="3" name="Freeform: Shape 2">
              <a:extLst>
                <a:ext uri="{FF2B5EF4-FFF2-40B4-BE49-F238E27FC236}">
                  <a16:creationId xmlns:a16="http://schemas.microsoft.com/office/drawing/2014/main" id="{90B18479-1C83-9FC3-35CC-37C83907087D}"/>
                </a:ext>
              </a:extLst>
            </p:cNvPr>
            <p:cNvSpPr/>
            <p:nvPr/>
          </p:nvSpPr>
          <p:spPr>
            <a:xfrm>
              <a:off x="0" y="0"/>
              <a:ext cx="4087074"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2343093" y="0"/>
              <a:ext cx="275985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11506200"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39C7716A-E6AB-626B-806B-BFFE965AD9F7}"/>
                </a:ext>
              </a:extLst>
            </p:cNvPr>
            <p:cNvGrpSpPr/>
            <p:nvPr/>
          </p:nvGrpSpPr>
          <p:grpSpPr>
            <a:xfrm>
              <a:off x="5360326" y="2370843"/>
              <a:ext cx="1109313" cy="1140415"/>
              <a:chOff x="5346436" y="2544466"/>
              <a:chExt cx="1109313" cy="1140415"/>
            </a:xfrm>
          </p:grpSpPr>
          <p:sp>
            <p:nvSpPr>
              <p:cNvPr id="6" name="Oval 5">
                <a:extLst>
                  <a:ext uri="{FF2B5EF4-FFF2-40B4-BE49-F238E27FC236}">
                    <a16:creationId xmlns:a16="http://schemas.microsoft.com/office/drawing/2014/main" id="{2B41CBBC-91BC-3212-A89C-64A7DC2C09D7}"/>
                  </a:ext>
                </a:extLst>
              </p:cNvPr>
              <p:cNvSpPr/>
              <p:nvPr/>
            </p:nvSpPr>
            <p:spPr>
              <a:xfrm>
                <a:off x="5346436" y="2544466"/>
                <a:ext cx="1109313" cy="1140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Lightbulb and gear with solid fill">
                <a:extLst>
                  <a:ext uri="{FF2B5EF4-FFF2-40B4-BE49-F238E27FC236}">
                    <a16:creationId xmlns:a16="http://schemas.microsoft.com/office/drawing/2014/main" id="{43A3F785-7D98-590A-CE31-55130CE9B4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39550" y="2657473"/>
                <a:ext cx="914400" cy="914400"/>
              </a:xfrm>
              <a:prstGeom prst="rect">
                <a:avLst/>
              </a:prstGeom>
            </p:spPr>
          </p:pic>
        </p:grpSp>
        <p:sp>
          <p:nvSpPr>
            <p:cNvPr id="19" name="Oval 18">
              <a:extLst>
                <a:ext uri="{FF2B5EF4-FFF2-40B4-BE49-F238E27FC236}">
                  <a16:creationId xmlns:a16="http://schemas.microsoft.com/office/drawing/2014/main" id="{462E59EA-E9FA-C7B9-EA07-7F3B9DAA362D}"/>
                </a:ext>
              </a:extLst>
            </p:cNvPr>
            <p:cNvSpPr/>
            <p:nvPr/>
          </p:nvSpPr>
          <p:spPr>
            <a:xfrm>
              <a:off x="4683839" y="5409297"/>
              <a:ext cx="1109313" cy="1149961"/>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6" name="Graphic 11" descr="Books with solid fill">
            <a:extLst>
              <a:ext uri="{FF2B5EF4-FFF2-40B4-BE49-F238E27FC236}">
                <a16:creationId xmlns:a16="http://schemas.microsoft.com/office/drawing/2014/main" id="{30C807DF-321C-2970-AF42-C5A2D06DFB8A}"/>
              </a:ext>
            </a:extLst>
          </p:cNvPr>
          <p:cNvSpPr/>
          <p:nvPr/>
        </p:nvSpPr>
        <p:spPr>
          <a:xfrm>
            <a:off x="4773559" y="5658665"/>
            <a:ext cx="1019593" cy="515850"/>
          </a:xfrm>
          <a:custGeom>
            <a:avLst/>
            <a:gdLst>
              <a:gd name="connsiteX0" fmla="*/ 1019594 w 1019593"/>
              <a:gd name="connsiteY0" fmla="*/ 181683 h 515850"/>
              <a:gd name="connsiteX1" fmla="*/ 957365 w 1019593"/>
              <a:gd name="connsiteY1" fmla="*/ 169355 h 515850"/>
              <a:gd name="connsiteX2" fmla="*/ 957365 w 1019593"/>
              <a:gd name="connsiteY2" fmla="*/ 98628 h 515850"/>
              <a:gd name="connsiteX3" fmla="*/ 1019594 w 1019593"/>
              <a:gd name="connsiteY3" fmla="*/ 84353 h 515850"/>
              <a:gd name="connsiteX4" fmla="*/ 598353 w 1019593"/>
              <a:gd name="connsiteY4" fmla="*/ 0 h 515850"/>
              <a:gd name="connsiteX5" fmla="*/ 86163 w 1019593"/>
              <a:gd name="connsiteY5" fmla="*/ 97330 h 515850"/>
              <a:gd name="connsiteX6" fmla="*/ 35901 w 1019593"/>
              <a:gd name="connsiteY6" fmla="*/ 175195 h 515850"/>
              <a:gd name="connsiteX7" fmla="*/ 41885 w 1019593"/>
              <a:gd name="connsiteY7" fmla="*/ 203745 h 515850"/>
              <a:gd name="connsiteX8" fmla="*/ 0 w 1019593"/>
              <a:gd name="connsiteY8" fmla="*/ 279014 h 515850"/>
              <a:gd name="connsiteX9" fmla="*/ 35901 w 1019593"/>
              <a:gd name="connsiteY9" fmla="*/ 335465 h 515850"/>
              <a:gd name="connsiteX10" fmla="*/ 33508 w 1019593"/>
              <a:gd name="connsiteY10" fmla="*/ 376344 h 515850"/>
              <a:gd name="connsiteX11" fmla="*/ 95736 w 1019593"/>
              <a:gd name="connsiteY11" fmla="*/ 441231 h 515850"/>
              <a:gd name="connsiteX12" fmla="*/ 428421 w 1019593"/>
              <a:gd name="connsiteY12" fmla="*/ 515851 h 515850"/>
              <a:gd name="connsiteX13" fmla="*/ 1017200 w 1019593"/>
              <a:gd name="connsiteY13" fmla="*/ 383481 h 515850"/>
              <a:gd name="connsiteX14" fmla="*/ 954972 w 1019593"/>
              <a:gd name="connsiteY14" fmla="*/ 371153 h 515850"/>
              <a:gd name="connsiteX15" fmla="*/ 954972 w 1019593"/>
              <a:gd name="connsiteY15" fmla="*/ 299777 h 515850"/>
              <a:gd name="connsiteX16" fmla="*/ 1017200 w 1019593"/>
              <a:gd name="connsiteY16" fmla="*/ 285502 h 515850"/>
              <a:gd name="connsiteX17" fmla="*/ 921464 w 1019593"/>
              <a:gd name="connsiteY17" fmla="*/ 266036 h 515850"/>
              <a:gd name="connsiteX18" fmla="*/ 921464 w 1019593"/>
              <a:gd name="connsiteY18" fmla="*/ 203745 h 515850"/>
              <a:gd name="connsiteX19" fmla="*/ 1019594 w 1019593"/>
              <a:gd name="connsiteY19" fmla="*/ 181683 h 515850"/>
              <a:gd name="connsiteX20" fmla="*/ 100523 w 1019593"/>
              <a:gd name="connsiteY20" fmla="*/ 142751 h 515850"/>
              <a:gd name="connsiteX21" fmla="*/ 433208 w 1019593"/>
              <a:gd name="connsiteY21" fmla="*/ 213478 h 515850"/>
              <a:gd name="connsiteX22" fmla="*/ 910693 w 1019593"/>
              <a:gd name="connsiteY22" fmla="*/ 109010 h 515850"/>
              <a:gd name="connsiteX23" fmla="*/ 910693 w 1019593"/>
              <a:gd name="connsiteY23" fmla="*/ 164813 h 515850"/>
              <a:gd name="connsiteX24" fmla="*/ 433208 w 1019593"/>
              <a:gd name="connsiteY24" fmla="*/ 272525 h 515850"/>
              <a:gd name="connsiteX25" fmla="*/ 100523 w 1019593"/>
              <a:gd name="connsiteY25" fmla="*/ 201149 h 515850"/>
              <a:gd name="connsiteX26" fmla="*/ 100523 w 1019593"/>
              <a:gd name="connsiteY26" fmla="*/ 142751 h 515850"/>
              <a:gd name="connsiteX27" fmla="*/ 908300 w 1019593"/>
              <a:gd name="connsiteY27" fmla="*/ 366611 h 515850"/>
              <a:gd name="connsiteX28" fmla="*/ 430814 w 1019593"/>
              <a:gd name="connsiteY28" fmla="*/ 473674 h 515850"/>
              <a:gd name="connsiteX29" fmla="*/ 96933 w 1019593"/>
              <a:gd name="connsiteY29" fmla="*/ 402299 h 515850"/>
              <a:gd name="connsiteX30" fmla="*/ 96933 w 1019593"/>
              <a:gd name="connsiteY30" fmla="*/ 351687 h 515850"/>
              <a:gd name="connsiteX31" fmla="*/ 394913 w 1019593"/>
              <a:gd name="connsiteY31" fmla="*/ 417871 h 515850"/>
              <a:gd name="connsiteX32" fmla="*/ 909497 w 1019593"/>
              <a:gd name="connsiteY32" fmla="*/ 307564 h 515850"/>
              <a:gd name="connsiteX33" fmla="*/ 908300 w 1019593"/>
              <a:gd name="connsiteY33" fmla="*/ 366611 h 515850"/>
              <a:gd name="connsiteX34" fmla="*/ 874792 w 1019593"/>
              <a:gd name="connsiteY34" fmla="*/ 269281 h 515850"/>
              <a:gd name="connsiteX35" fmla="*/ 397306 w 1019593"/>
              <a:gd name="connsiteY35" fmla="*/ 376344 h 515850"/>
              <a:gd name="connsiteX36" fmla="*/ 64622 w 1019593"/>
              <a:gd name="connsiteY36" fmla="*/ 304968 h 515850"/>
              <a:gd name="connsiteX37" fmla="*/ 64622 w 1019593"/>
              <a:gd name="connsiteY37" fmla="*/ 246570 h 515850"/>
              <a:gd name="connsiteX38" fmla="*/ 406880 w 1019593"/>
              <a:gd name="connsiteY38" fmla="*/ 320541 h 515850"/>
              <a:gd name="connsiteX39" fmla="*/ 875989 w 1019593"/>
              <a:gd name="connsiteY39" fmla="*/ 214127 h 515850"/>
              <a:gd name="connsiteX40" fmla="*/ 875989 w 1019593"/>
              <a:gd name="connsiteY40" fmla="*/ 269281 h 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19593" h="515850">
                <a:moveTo>
                  <a:pt x="1019594" y="181683"/>
                </a:moveTo>
                <a:lnTo>
                  <a:pt x="957365" y="169355"/>
                </a:lnTo>
                <a:lnTo>
                  <a:pt x="957365" y="98628"/>
                </a:lnTo>
                <a:lnTo>
                  <a:pt x="1019594" y="84353"/>
                </a:lnTo>
                <a:lnTo>
                  <a:pt x="598353" y="0"/>
                </a:lnTo>
                <a:lnTo>
                  <a:pt x="86163" y="97330"/>
                </a:lnTo>
                <a:cubicBezTo>
                  <a:pt x="37098" y="110308"/>
                  <a:pt x="35901" y="145995"/>
                  <a:pt x="35901" y="175195"/>
                </a:cubicBezTo>
                <a:cubicBezTo>
                  <a:pt x="35901" y="184928"/>
                  <a:pt x="38295" y="194661"/>
                  <a:pt x="41885" y="203745"/>
                </a:cubicBezTo>
                <a:cubicBezTo>
                  <a:pt x="1197" y="218020"/>
                  <a:pt x="0" y="251112"/>
                  <a:pt x="0" y="279014"/>
                </a:cubicBezTo>
                <a:cubicBezTo>
                  <a:pt x="0" y="301724"/>
                  <a:pt x="9574" y="322488"/>
                  <a:pt x="35901" y="335465"/>
                </a:cubicBezTo>
                <a:cubicBezTo>
                  <a:pt x="29918" y="346496"/>
                  <a:pt x="33508" y="360122"/>
                  <a:pt x="33508" y="376344"/>
                </a:cubicBezTo>
                <a:cubicBezTo>
                  <a:pt x="33508" y="405543"/>
                  <a:pt x="47868" y="432147"/>
                  <a:pt x="95736" y="441231"/>
                </a:cubicBezTo>
                <a:lnTo>
                  <a:pt x="428421" y="515851"/>
                </a:lnTo>
                <a:lnTo>
                  <a:pt x="1017200" y="383481"/>
                </a:lnTo>
                <a:lnTo>
                  <a:pt x="954972" y="371153"/>
                </a:lnTo>
                <a:lnTo>
                  <a:pt x="954972" y="299777"/>
                </a:lnTo>
                <a:lnTo>
                  <a:pt x="1017200" y="285502"/>
                </a:lnTo>
                <a:lnTo>
                  <a:pt x="921464" y="266036"/>
                </a:lnTo>
                <a:lnTo>
                  <a:pt x="921464" y="203745"/>
                </a:lnTo>
                <a:lnTo>
                  <a:pt x="1019594" y="181683"/>
                </a:lnTo>
                <a:close/>
                <a:moveTo>
                  <a:pt x="100523" y="142751"/>
                </a:moveTo>
                <a:lnTo>
                  <a:pt x="433208" y="213478"/>
                </a:lnTo>
                <a:lnTo>
                  <a:pt x="910693" y="109010"/>
                </a:lnTo>
                <a:lnTo>
                  <a:pt x="910693" y="164813"/>
                </a:lnTo>
                <a:lnTo>
                  <a:pt x="433208" y="272525"/>
                </a:lnTo>
                <a:lnTo>
                  <a:pt x="100523" y="201149"/>
                </a:lnTo>
                <a:lnTo>
                  <a:pt x="100523" y="142751"/>
                </a:lnTo>
                <a:close/>
                <a:moveTo>
                  <a:pt x="908300" y="366611"/>
                </a:moveTo>
                <a:lnTo>
                  <a:pt x="430814" y="473674"/>
                </a:lnTo>
                <a:lnTo>
                  <a:pt x="96933" y="402299"/>
                </a:lnTo>
                <a:lnTo>
                  <a:pt x="96933" y="351687"/>
                </a:lnTo>
                <a:lnTo>
                  <a:pt x="394913" y="417871"/>
                </a:lnTo>
                <a:lnTo>
                  <a:pt x="909497" y="307564"/>
                </a:lnTo>
                <a:lnTo>
                  <a:pt x="908300" y="366611"/>
                </a:lnTo>
                <a:close/>
                <a:moveTo>
                  <a:pt x="874792" y="269281"/>
                </a:moveTo>
                <a:lnTo>
                  <a:pt x="397306" y="376344"/>
                </a:lnTo>
                <a:lnTo>
                  <a:pt x="64622" y="304968"/>
                </a:lnTo>
                <a:lnTo>
                  <a:pt x="64622" y="246570"/>
                </a:lnTo>
                <a:lnTo>
                  <a:pt x="406880" y="320541"/>
                </a:lnTo>
                <a:lnTo>
                  <a:pt x="875989" y="214127"/>
                </a:lnTo>
                <a:lnTo>
                  <a:pt x="875989" y="269281"/>
                </a:lnTo>
                <a:close/>
              </a:path>
            </a:pathLst>
          </a:custGeom>
          <a:solidFill>
            <a:schemeClr val="bg1"/>
          </a:solidFill>
          <a:ln w="11906" cap="flat">
            <a:noFill/>
            <a:prstDash val="solid"/>
            <a:miter/>
          </a:ln>
        </p:spPr>
        <p:txBody>
          <a:bodyPr rtlCol="0" anchor="ctr"/>
          <a:lstStyle/>
          <a:p>
            <a:endParaRPr lang="en-IN"/>
          </a:p>
        </p:txBody>
      </p:sp>
      <p:pic>
        <p:nvPicPr>
          <p:cNvPr id="14" name="Graphic 13" descr="Question mark with solid fill">
            <a:extLst>
              <a:ext uri="{FF2B5EF4-FFF2-40B4-BE49-F238E27FC236}">
                <a16:creationId xmlns:a16="http://schemas.microsoft.com/office/drawing/2014/main" id="{C50776C3-A3F2-7CED-D179-70BE3000C1B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513604" y="7971679"/>
            <a:ext cx="1657753" cy="720285"/>
          </a:xfrm>
          <a:prstGeom prst="rect">
            <a:avLst/>
          </a:prstGeom>
        </p:spPr>
      </p:pic>
      <p:sp>
        <p:nvSpPr>
          <p:cNvPr id="9" name="TextBox 8">
            <a:extLst>
              <a:ext uri="{FF2B5EF4-FFF2-40B4-BE49-F238E27FC236}">
                <a16:creationId xmlns:a16="http://schemas.microsoft.com/office/drawing/2014/main" id="{F6AC16A4-40E9-7B3B-021C-AD30788783A6}"/>
              </a:ext>
            </a:extLst>
          </p:cNvPr>
          <p:cNvSpPr txBox="1"/>
          <p:nvPr/>
        </p:nvSpPr>
        <p:spPr>
          <a:xfrm>
            <a:off x="4687454" y="1649174"/>
            <a:ext cx="7210504" cy="4881336"/>
          </a:xfrm>
          <a:prstGeom prst="rect">
            <a:avLst/>
          </a:prstGeom>
          <a:noFill/>
        </p:spPr>
        <p:txBody>
          <a:bodyPr wrap="square" rtlCol="0">
            <a:spAutoFit/>
          </a:bodyPr>
          <a:lstStyle/>
          <a:p>
            <a:r>
              <a:rPr lang="en-IN" sz="2000" b="1" dirty="0">
                <a:effectLst/>
                <a:latin typeface="Calibri" panose="020F0502020204030204" pitchFamily="34" charset="0"/>
                <a:ea typeface="Calibri" panose="020F0502020204030204" pitchFamily="34" charset="0"/>
                <a:cs typeface="Times New Roman" panose="02020603050405020304" pitchFamily="18" charset="0"/>
              </a:rPr>
              <a:t>We all have various perceptions regarding a lot of things in this world, as to how things in this world should work. For example, we believe that if population of any country increases then its unemployment rate and poverty rate are also likely to increase .</a:t>
            </a:r>
          </a:p>
          <a:p>
            <a:endParaRPr lang="en-IN" sz="2000" b="1" dirty="0">
              <a:latin typeface="Calibri" panose="020F0502020204030204" pitchFamily="34" charset="0"/>
              <a:cs typeface="Times New Roman" panose="02020603050405020304" pitchFamily="18" charset="0"/>
            </a:endParaRPr>
          </a:p>
          <a:p>
            <a:pPr>
              <a:lnSpc>
                <a:spcPct val="107000"/>
              </a:lnSpc>
              <a:spcAft>
                <a:spcPts val="800"/>
              </a:spcAft>
            </a:pPr>
            <a:r>
              <a:rPr lang="en-IN" sz="2000" b="1" dirty="0">
                <a:effectLst/>
                <a:latin typeface="Calibri" panose="020F0502020204030204" pitchFamily="34" charset="0"/>
                <a:ea typeface="Calibri" panose="020F0502020204030204" pitchFamily="34" charset="0"/>
                <a:cs typeface="Times New Roman" panose="02020603050405020304" pitchFamily="18" charset="0"/>
              </a:rPr>
              <a:t>However, it is not necessary that all countries follow this trend. So, we have tried to find some exceptions to these perceptions.</a:t>
            </a:r>
          </a:p>
          <a:p>
            <a:pPr>
              <a:lnSpc>
                <a:spcPct val="107000"/>
              </a:lnSpc>
              <a:spcAft>
                <a:spcPts val="800"/>
              </a:spcAft>
            </a:pPr>
            <a:r>
              <a:rPr lang="en-IN" sz="2000" b="1" dirty="0">
                <a:effectLst/>
                <a:latin typeface="Calibri" panose="020F0502020204030204" pitchFamily="34" charset="0"/>
                <a:ea typeface="Calibri" panose="020F0502020204030204" pitchFamily="34" charset="0"/>
                <a:cs typeface="Times New Roman" panose="02020603050405020304" pitchFamily="18" charset="0"/>
              </a:rPr>
              <a:t>Moreover, these variables do not just fluctuate due to a single variable but due to intricate inter-dependencies on a lot of factors. </a:t>
            </a:r>
          </a:p>
          <a:p>
            <a:pPr>
              <a:lnSpc>
                <a:spcPct val="107000"/>
              </a:lnSpc>
              <a:spcAft>
                <a:spcPts val="800"/>
              </a:spcAft>
            </a:pPr>
            <a:r>
              <a:rPr lang="en-IN" sz="2000" b="1" dirty="0">
                <a:effectLst/>
                <a:latin typeface="Calibri" panose="020F0502020204030204" pitchFamily="34" charset="0"/>
                <a:ea typeface="Calibri" panose="020F0502020204030204" pitchFamily="34" charset="0"/>
                <a:cs typeface="Times New Roman" panose="02020603050405020304" pitchFamily="18" charset="0"/>
              </a:rPr>
              <a:t>Our aim was to find some countries which stray from the expected pattern. In this project we’ve tried to find these using correlations among different factors like education, poverty, life expectancy etc for different countries. </a:t>
            </a:r>
          </a:p>
          <a:p>
            <a:endParaRPr lang="en-IN" sz="2000" b="1" dirty="0">
              <a:latin typeface="Arial Rounded MT Bold" panose="020F0704030504030204" pitchFamily="34" charset="0"/>
            </a:endParaRPr>
          </a:p>
        </p:txBody>
      </p:sp>
      <p:sp>
        <p:nvSpPr>
          <p:cNvPr id="20" name="TextBox 19">
            <a:extLst>
              <a:ext uri="{FF2B5EF4-FFF2-40B4-BE49-F238E27FC236}">
                <a16:creationId xmlns:a16="http://schemas.microsoft.com/office/drawing/2014/main" id="{1776B800-C4C1-7C2E-FEA2-BBF18D688AA9}"/>
              </a:ext>
            </a:extLst>
          </p:cNvPr>
          <p:cNvSpPr txBox="1"/>
          <p:nvPr/>
        </p:nvSpPr>
        <p:spPr>
          <a:xfrm>
            <a:off x="5283355" y="206086"/>
            <a:ext cx="5334000" cy="646331"/>
          </a:xfrm>
          <a:prstGeom prst="rect">
            <a:avLst/>
          </a:prstGeom>
          <a:solidFill>
            <a:schemeClr val="accent4">
              <a:lumMod val="75000"/>
            </a:schemeClr>
          </a:solidFill>
        </p:spPr>
        <p:txBody>
          <a:bodyPr wrap="square" rtlCol="0">
            <a:spAutoFit/>
          </a:bodyPr>
          <a:lstStyle/>
          <a:p>
            <a:pPr algn="ctr"/>
            <a:r>
              <a:rPr lang="en-US" sz="3600" dirty="0">
                <a:latin typeface="Arial Black" panose="020B0A04020102020204" pitchFamily="34" charset="0"/>
              </a:rPr>
              <a:t>   </a:t>
            </a:r>
            <a:r>
              <a:rPr lang="en-US" sz="3600" dirty="0">
                <a:effectLst>
                  <a:outerShdw blurRad="38100" dist="38100" dir="2700000" algn="tl">
                    <a:srgbClr val="000000">
                      <a:alpha val="43137"/>
                    </a:srgbClr>
                  </a:outerShdw>
                </a:effectLst>
                <a:latin typeface="Arial Black" panose="020B0A04020102020204" pitchFamily="34" charset="0"/>
              </a:rPr>
              <a:t>INTRODUCTION</a:t>
            </a:r>
            <a:endParaRPr lang="en-IN" sz="3600" dirty="0">
              <a:effectLst>
                <a:outerShdw blurRad="38100" dist="38100" dir="2700000" algn="tl">
                  <a:srgbClr val="000000">
                    <a:alpha val="43137"/>
                  </a:srgbClr>
                </a:outerShdw>
              </a:effectLst>
              <a:latin typeface="Arial Black" panose="020B0A04020102020204" pitchFamily="34" charset="0"/>
            </a:endParaRPr>
          </a:p>
        </p:txBody>
      </p:sp>
      <p:pic>
        <p:nvPicPr>
          <p:cNvPr id="13" name="Graphic 12" descr="Books with solid fill">
            <a:extLst>
              <a:ext uri="{FF2B5EF4-FFF2-40B4-BE49-F238E27FC236}">
                <a16:creationId xmlns:a16="http://schemas.microsoft.com/office/drawing/2014/main" id="{8F849F67-1D3F-3BF0-B425-F9A961AAAFB3}"/>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128181" y="5627502"/>
            <a:ext cx="866119" cy="644392"/>
          </a:xfrm>
          <a:prstGeom prst="rect">
            <a:avLst/>
          </a:prstGeom>
        </p:spPr>
      </p:pic>
    </p:spTree>
    <p:extLst>
      <p:ext uri="{BB962C8B-B14F-4D97-AF65-F5344CB8AC3E}">
        <p14:creationId xmlns:p14="http://schemas.microsoft.com/office/powerpoint/2010/main" val="3996653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11736" y="-207658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28" name="Group 27">
            <a:extLst>
              <a:ext uri="{FF2B5EF4-FFF2-40B4-BE49-F238E27FC236}">
                <a16:creationId xmlns:a16="http://schemas.microsoft.com/office/drawing/2014/main" id="{86884A12-60CA-A942-3207-EA7F5A9DCCA5}"/>
              </a:ext>
            </a:extLst>
          </p:cNvPr>
          <p:cNvGrpSpPr/>
          <p:nvPr/>
        </p:nvGrpSpPr>
        <p:grpSpPr>
          <a:xfrm>
            <a:off x="2708944" y="-399451"/>
            <a:ext cx="1247369" cy="1045331"/>
            <a:chOff x="-554657" y="8776401"/>
            <a:chExt cx="1295740" cy="1140415"/>
          </a:xfrm>
        </p:grpSpPr>
        <p:sp>
          <p:nvSpPr>
            <p:cNvPr id="17" name="Oval 16">
              <a:extLst>
                <a:ext uri="{FF2B5EF4-FFF2-40B4-BE49-F238E27FC236}">
                  <a16:creationId xmlns:a16="http://schemas.microsoft.com/office/drawing/2014/main" id="{59DEBB06-EB39-0171-2973-1FA49BCA0982}"/>
                </a:ext>
              </a:extLst>
            </p:cNvPr>
            <p:cNvSpPr/>
            <p:nvPr/>
          </p:nvSpPr>
          <p:spPr>
            <a:xfrm>
              <a:off x="-554657" y="8776401"/>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4979" y="8826546"/>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10349" y="0"/>
            <a:ext cx="2313204"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909595" y="0"/>
            <a:ext cx="226247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chemeClr val="accent4">
              <a:alpha val="24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9432554"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F6AC16A4-40E9-7B3B-021C-AD30788783A6}"/>
              </a:ext>
            </a:extLst>
          </p:cNvPr>
          <p:cNvSpPr txBox="1"/>
          <p:nvPr/>
        </p:nvSpPr>
        <p:spPr>
          <a:xfrm>
            <a:off x="6675120" y="2255520"/>
            <a:ext cx="5196840" cy="369332"/>
          </a:xfrm>
          <a:prstGeom prst="rect">
            <a:avLst/>
          </a:prstGeom>
          <a:noFill/>
        </p:spPr>
        <p:txBody>
          <a:bodyPr wrap="square" rtlCol="0">
            <a:spAutoFit/>
          </a:bodyPr>
          <a:lstStyle/>
          <a:p>
            <a:r>
              <a:rPr lang="en-US" dirty="0"/>
              <a:t>  </a:t>
            </a:r>
            <a:endParaRPr lang="en-IN" dirty="0"/>
          </a:p>
        </p:txBody>
      </p:sp>
      <p:sp>
        <p:nvSpPr>
          <p:cNvPr id="12" name="TextBox 11">
            <a:extLst>
              <a:ext uri="{FF2B5EF4-FFF2-40B4-BE49-F238E27FC236}">
                <a16:creationId xmlns:a16="http://schemas.microsoft.com/office/drawing/2014/main" id="{B02C372B-5F9D-DE04-8B6F-08146D9533E2}"/>
              </a:ext>
            </a:extLst>
          </p:cNvPr>
          <p:cNvSpPr txBox="1"/>
          <p:nvPr/>
        </p:nvSpPr>
        <p:spPr>
          <a:xfrm>
            <a:off x="5050976" y="1793855"/>
            <a:ext cx="5090160" cy="646331"/>
          </a:xfrm>
          <a:prstGeom prst="rect">
            <a:avLst/>
          </a:prstGeom>
          <a:noFill/>
        </p:spPr>
        <p:txBody>
          <a:bodyPr wrap="square" rtlCol="0">
            <a:spAutoFit/>
          </a:bodyPr>
          <a:lstStyle/>
          <a:p>
            <a:r>
              <a:rPr lang="en-US" dirty="0"/>
              <a:t>  </a:t>
            </a:r>
          </a:p>
          <a:p>
            <a:r>
              <a:rPr lang="en-US" dirty="0"/>
              <a:t>    </a:t>
            </a:r>
          </a:p>
        </p:txBody>
      </p:sp>
      <p:grpSp>
        <p:nvGrpSpPr>
          <p:cNvPr id="14" name="Group 13">
            <a:extLst>
              <a:ext uri="{FF2B5EF4-FFF2-40B4-BE49-F238E27FC236}">
                <a16:creationId xmlns:a16="http://schemas.microsoft.com/office/drawing/2014/main" id="{FD47CA44-97E4-59AF-6FBC-59308F49FCE8}"/>
              </a:ext>
            </a:extLst>
          </p:cNvPr>
          <p:cNvGrpSpPr/>
          <p:nvPr/>
        </p:nvGrpSpPr>
        <p:grpSpPr>
          <a:xfrm>
            <a:off x="3406717" y="2906334"/>
            <a:ext cx="1062085" cy="1045332"/>
            <a:chOff x="2382449" y="6243973"/>
            <a:chExt cx="1062085" cy="1045332"/>
          </a:xfrm>
        </p:grpSpPr>
        <p:sp>
          <p:nvSpPr>
            <p:cNvPr id="15" name="Oval 14">
              <a:extLst>
                <a:ext uri="{FF2B5EF4-FFF2-40B4-BE49-F238E27FC236}">
                  <a16:creationId xmlns:a16="http://schemas.microsoft.com/office/drawing/2014/main" id="{08C212F6-B729-2C0D-F322-49D988E3ADAD}"/>
                </a:ext>
              </a:extLst>
            </p:cNvPr>
            <p:cNvSpPr/>
            <p:nvPr/>
          </p:nvSpPr>
          <p:spPr>
            <a:xfrm>
              <a:off x="2382449" y="6243973"/>
              <a:ext cx="1062085" cy="1045332"/>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Graphic 10" descr="Presentation with pie chart with solid fill">
              <a:extLst>
                <a:ext uri="{FF2B5EF4-FFF2-40B4-BE49-F238E27FC236}">
                  <a16:creationId xmlns:a16="http://schemas.microsoft.com/office/drawing/2014/main" id="{B2715AC5-9D8F-90D0-FABD-DE57D3EA811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418229" y="6309439"/>
              <a:ext cx="914400" cy="914400"/>
            </a:xfrm>
            <a:prstGeom prst="rect">
              <a:avLst/>
            </a:prstGeom>
          </p:spPr>
        </p:pic>
      </p:grpSp>
      <p:grpSp>
        <p:nvGrpSpPr>
          <p:cNvPr id="24" name="Group 23">
            <a:extLst>
              <a:ext uri="{FF2B5EF4-FFF2-40B4-BE49-F238E27FC236}">
                <a16:creationId xmlns:a16="http://schemas.microsoft.com/office/drawing/2014/main" id="{358030B7-F74C-0200-65B3-DE12BA3426BB}"/>
              </a:ext>
            </a:extLst>
          </p:cNvPr>
          <p:cNvGrpSpPr/>
          <p:nvPr/>
        </p:nvGrpSpPr>
        <p:grpSpPr>
          <a:xfrm>
            <a:off x="2385680" y="6192445"/>
            <a:ext cx="1056817" cy="996736"/>
            <a:chOff x="2385680" y="6192444"/>
            <a:chExt cx="1075764" cy="1065007"/>
          </a:xfrm>
        </p:grpSpPr>
        <p:sp>
          <p:nvSpPr>
            <p:cNvPr id="19" name="Oval 18">
              <a:extLst>
                <a:ext uri="{FF2B5EF4-FFF2-40B4-BE49-F238E27FC236}">
                  <a16:creationId xmlns:a16="http://schemas.microsoft.com/office/drawing/2014/main" id="{94CB1ED9-AC70-6473-3ABE-FA2A048BA403}"/>
                </a:ext>
              </a:extLst>
            </p:cNvPr>
            <p:cNvSpPr/>
            <p:nvPr/>
          </p:nvSpPr>
          <p:spPr>
            <a:xfrm>
              <a:off x="2385680" y="6192444"/>
              <a:ext cx="1075764" cy="1065007"/>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3" name="Graphic 22" descr="Handshake with solid fill">
              <a:extLst>
                <a:ext uri="{FF2B5EF4-FFF2-40B4-BE49-F238E27FC236}">
                  <a16:creationId xmlns:a16="http://schemas.microsoft.com/office/drawing/2014/main" id="{18AC6975-A441-D336-D15B-B8D32CA5965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477973" y="6314149"/>
              <a:ext cx="914400" cy="914400"/>
            </a:xfrm>
            <a:prstGeom prst="rect">
              <a:avLst/>
            </a:prstGeom>
          </p:spPr>
        </p:pic>
      </p:grpSp>
      <p:sp>
        <p:nvSpPr>
          <p:cNvPr id="26" name="Oval 25">
            <a:extLst>
              <a:ext uri="{FF2B5EF4-FFF2-40B4-BE49-F238E27FC236}">
                <a16:creationId xmlns:a16="http://schemas.microsoft.com/office/drawing/2014/main" id="{47E0BB7C-28E4-C3C8-F1FC-E0DF94B4E523}"/>
              </a:ext>
            </a:extLst>
          </p:cNvPr>
          <p:cNvSpPr/>
          <p:nvPr/>
        </p:nvSpPr>
        <p:spPr>
          <a:xfrm>
            <a:off x="3956313" y="-531758"/>
            <a:ext cx="8685352" cy="8121104"/>
          </a:xfrm>
          <a:prstGeom prst="ellipse">
            <a:avLst/>
          </a:prstGeom>
          <a:blipFill>
            <a:blip r:embed="rId10">
              <a:extLst>
                <a:ext uri="{96DAC541-7B7A-43D3-8B79-37D633B846F1}">
                  <asvg:svgBlip xmlns:asvg="http://schemas.microsoft.com/office/drawing/2016/SVG/main" r:embed="rId11"/>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Rectangle 28">
            <a:extLst>
              <a:ext uri="{FF2B5EF4-FFF2-40B4-BE49-F238E27FC236}">
                <a16:creationId xmlns:a16="http://schemas.microsoft.com/office/drawing/2014/main" id="{40330C12-8387-D3EF-85D7-EF29812899E2}"/>
              </a:ext>
            </a:extLst>
          </p:cNvPr>
          <p:cNvSpPr/>
          <p:nvPr/>
        </p:nvSpPr>
        <p:spPr>
          <a:xfrm>
            <a:off x="5730318" y="2853456"/>
            <a:ext cx="5243743" cy="1754326"/>
          </a:xfrm>
          <a:prstGeom prst="rect">
            <a:avLst/>
          </a:prstGeom>
          <a:noFill/>
        </p:spPr>
        <p:txBody>
          <a:bodyPr wrap="none" lIns="91440" tIns="45720" rIns="91440" bIns="45720">
            <a:spAutoFit/>
          </a:bodyPr>
          <a:lstStyle/>
          <a:p>
            <a:pPr algn="ctr"/>
            <a:r>
              <a:rPr lang="en-US" sz="5400" b="1" dirty="0">
                <a:ln w="6600">
                  <a:solidFill>
                    <a:schemeClr val="accent2"/>
                  </a:solidFill>
                  <a:prstDash val="solid"/>
                </a:ln>
                <a:solidFill>
                  <a:srgbClr val="FFFFFF"/>
                </a:solidFill>
                <a:effectLst>
                  <a:outerShdw dist="38100" dir="2700000" algn="tl" rotWithShape="0">
                    <a:schemeClr val="accent2"/>
                  </a:outerShdw>
                </a:effectLst>
                <a:latin typeface="Goudy Stout" panose="0202090407030B020401" pitchFamily="18" charset="0"/>
              </a:rPr>
              <a:t>THANK </a:t>
            </a:r>
          </a:p>
          <a:p>
            <a:pPr algn="ctr"/>
            <a:r>
              <a:rPr lang="en-US" sz="5400" b="1" dirty="0">
                <a:ln w="6600">
                  <a:solidFill>
                    <a:schemeClr val="accent2"/>
                  </a:solidFill>
                  <a:prstDash val="solid"/>
                </a:ln>
                <a:solidFill>
                  <a:srgbClr val="FFFFFF"/>
                </a:solidFill>
                <a:effectLst>
                  <a:outerShdw dist="38100" dir="2700000" algn="tl" rotWithShape="0">
                    <a:schemeClr val="accent2"/>
                  </a:outerShdw>
                </a:effectLst>
                <a:latin typeface="Goudy Stout" panose="0202090407030B020401" pitchFamily="18" charset="0"/>
              </a:rPr>
              <a:t>YOU</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latin typeface="Goudy Stout" panose="0202090407030B020401" pitchFamily="18" charset="0"/>
            </a:endParaRPr>
          </a:p>
        </p:txBody>
      </p:sp>
    </p:spTree>
    <p:extLst>
      <p:ext uri="{BB962C8B-B14F-4D97-AF65-F5344CB8AC3E}">
        <p14:creationId xmlns:p14="http://schemas.microsoft.com/office/powerpoint/2010/main" val="83300250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2.70833E-6 -4.07407E-6 L -0.11185 -0.26782 " pathEditMode="relative" rAng="0" ptsTypes="AA">
                                      <p:cBhvr>
                                        <p:cTn id="6" dur="2000" fill="hold"/>
                                        <p:tgtEl>
                                          <p:spTgt spid="28"/>
                                        </p:tgtEl>
                                        <p:attrNameLst>
                                          <p:attrName>ppt_x</p:attrName>
                                          <p:attrName>ppt_y</p:attrName>
                                        </p:attrNameLst>
                                      </p:cBhvr>
                                      <p:rCtr x="-5599" y="-13380"/>
                                    </p:animMotion>
                                  </p:childTnLst>
                                </p:cTn>
                              </p:par>
                              <p:par>
                                <p:cTn id="7" presetID="64" presetClass="path" presetSubtype="0" accel="50000" decel="50000" fill="hold" nodeType="withEffect">
                                  <p:stCondLst>
                                    <p:cond delay="0"/>
                                  </p:stCondLst>
                                  <p:childTnLst>
                                    <p:animMotion origin="layout" path="M 3.33333E-6 0 L -0.04961 -0.48218 " pathEditMode="relative" rAng="0" ptsTypes="AA">
                                      <p:cBhvr>
                                        <p:cTn id="8" dur="2000" fill="hold"/>
                                        <p:tgtEl>
                                          <p:spTgt spid="14"/>
                                        </p:tgtEl>
                                        <p:attrNameLst>
                                          <p:attrName>ppt_x</p:attrName>
                                          <p:attrName>ppt_y</p:attrName>
                                        </p:attrNameLst>
                                      </p:cBhvr>
                                      <p:rCtr x="-2747" y="-24213"/>
                                    </p:animMotion>
                                  </p:childTnLst>
                                </p:cTn>
                              </p:par>
                              <p:par>
                                <p:cTn id="9" presetID="64" presetClass="path" presetSubtype="0" accel="50000" decel="50000" fill="hold" nodeType="withEffect">
                                  <p:stCondLst>
                                    <p:cond delay="0"/>
                                  </p:stCondLst>
                                  <p:childTnLst>
                                    <p:animMotion origin="layout" path="M -2.5E-6 -4.44444E-6 L 0.08386 -0.47569 " pathEditMode="relative" rAng="0" ptsTypes="AA">
                                      <p:cBhvr>
                                        <p:cTn id="10" dur="2000" fill="hold"/>
                                        <p:tgtEl>
                                          <p:spTgt spid="24"/>
                                        </p:tgtEl>
                                        <p:attrNameLst>
                                          <p:attrName>ppt_x</p:attrName>
                                          <p:attrName>ppt_y</p:attrName>
                                        </p:attrNameLst>
                                      </p:cBhvr>
                                      <p:rCtr x="4258" y="-23796"/>
                                    </p:animMotion>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07973" y="-207399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5" name="Oval 14">
            <a:extLst>
              <a:ext uri="{FF2B5EF4-FFF2-40B4-BE49-F238E27FC236}">
                <a16:creationId xmlns:a16="http://schemas.microsoft.com/office/drawing/2014/main" id="{08C212F6-B729-2C0D-F322-49D988E3ADAD}"/>
              </a:ext>
            </a:extLst>
          </p:cNvPr>
          <p:cNvSpPr/>
          <p:nvPr/>
        </p:nvSpPr>
        <p:spPr>
          <a:xfrm>
            <a:off x="-5298990" y="6101702"/>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1855298D-6186-BE09-B112-F5F67D6916A3}"/>
              </a:ext>
            </a:extLst>
          </p:cNvPr>
          <p:cNvSpPr/>
          <p:nvPr/>
        </p:nvSpPr>
        <p:spPr>
          <a:xfrm>
            <a:off x="-2955572" y="8136934"/>
            <a:ext cx="1109313"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 name="Group 20">
            <a:extLst>
              <a:ext uri="{FF2B5EF4-FFF2-40B4-BE49-F238E27FC236}">
                <a16:creationId xmlns:a16="http://schemas.microsoft.com/office/drawing/2014/main" id="{D85AACCD-F97B-0E39-0045-4978D7B65D93}"/>
              </a:ext>
            </a:extLst>
          </p:cNvPr>
          <p:cNvGrpSpPr/>
          <p:nvPr/>
        </p:nvGrpSpPr>
        <p:grpSpPr>
          <a:xfrm>
            <a:off x="-728101" y="8704032"/>
            <a:ext cx="1196062" cy="1140415"/>
            <a:chOff x="6111239" y="5572298"/>
            <a:chExt cx="1196062" cy="1140415"/>
          </a:xfrm>
        </p:grpSpPr>
        <p:sp>
          <p:nvSpPr>
            <p:cNvPr id="17" name="Oval 16">
              <a:extLst>
                <a:ext uri="{FF2B5EF4-FFF2-40B4-BE49-F238E27FC236}">
                  <a16:creationId xmlns:a16="http://schemas.microsoft.com/office/drawing/2014/main" id="{59DEBB06-EB39-0171-2973-1FA49BCA0982}"/>
                </a:ext>
              </a:extLst>
            </p:cNvPr>
            <p:cNvSpPr/>
            <p:nvPr/>
          </p:nvSpPr>
          <p:spPr>
            <a:xfrm>
              <a:off x="6111239" y="5572298"/>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11239" y="5674500"/>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783556" y="0"/>
            <a:ext cx="3380097"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1154231" y="0"/>
            <a:ext cx="2282455"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422690" y="-3048000"/>
            <a:ext cx="9515871"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 name="Group 10">
            <a:extLst>
              <a:ext uri="{FF2B5EF4-FFF2-40B4-BE49-F238E27FC236}">
                <a16:creationId xmlns:a16="http://schemas.microsoft.com/office/drawing/2014/main" id="{DF09FB39-BAF0-222A-D1B4-C824FF9D1B25}"/>
              </a:ext>
            </a:extLst>
          </p:cNvPr>
          <p:cNvGrpSpPr/>
          <p:nvPr/>
        </p:nvGrpSpPr>
        <p:grpSpPr>
          <a:xfrm>
            <a:off x="3666773" y="2502677"/>
            <a:ext cx="917425" cy="1140415"/>
            <a:chOff x="5346436" y="2544466"/>
            <a:chExt cx="1109313" cy="1140415"/>
          </a:xfrm>
        </p:grpSpPr>
        <p:sp>
          <p:nvSpPr>
            <p:cNvPr id="6" name="Oval 5">
              <a:extLst>
                <a:ext uri="{FF2B5EF4-FFF2-40B4-BE49-F238E27FC236}">
                  <a16:creationId xmlns:a16="http://schemas.microsoft.com/office/drawing/2014/main" id="{2B41CBBC-91BC-3212-A89C-64A7DC2C09D7}"/>
                </a:ext>
              </a:extLst>
            </p:cNvPr>
            <p:cNvSpPr/>
            <p:nvPr/>
          </p:nvSpPr>
          <p:spPr>
            <a:xfrm>
              <a:off x="5346436" y="2544466"/>
              <a:ext cx="1109313" cy="1140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Lightbulb and gear with solid fill">
              <a:extLst>
                <a:ext uri="{FF2B5EF4-FFF2-40B4-BE49-F238E27FC236}">
                  <a16:creationId xmlns:a16="http://schemas.microsoft.com/office/drawing/2014/main" id="{43A3F785-7D98-590A-CE31-55130CE9B4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61587" y="2657473"/>
              <a:ext cx="908734" cy="914400"/>
            </a:xfrm>
            <a:prstGeom prst="rect">
              <a:avLst/>
            </a:prstGeom>
          </p:spPr>
        </p:pic>
      </p:grpSp>
      <p:grpSp>
        <p:nvGrpSpPr>
          <p:cNvPr id="13" name="Group 12">
            <a:extLst>
              <a:ext uri="{FF2B5EF4-FFF2-40B4-BE49-F238E27FC236}">
                <a16:creationId xmlns:a16="http://schemas.microsoft.com/office/drawing/2014/main" id="{60B414F0-1219-1EC7-EF48-01721916F35A}"/>
              </a:ext>
            </a:extLst>
          </p:cNvPr>
          <p:cNvGrpSpPr/>
          <p:nvPr/>
        </p:nvGrpSpPr>
        <p:grpSpPr>
          <a:xfrm>
            <a:off x="2961630" y="5573284"/>
            <a:ext cx="950113" cy="1116569"/>
            <a:chOff x="4548287" y="5467111"/>
            <a:chExt cx="1148838" cy="1116569"/>
          </a:xfrm>
        </p:grpSpPr>
        <p:sp>
          <p:nvSpPr>
            <p:cNvPr id="19" name="Oval 18">
              <a:extLst>
                <a:ext uri="{FF2B5EF4-FFF2-40B4-BE49-F238E27FC236}">
                  <a16:creationId xmlns:a16="http://schemas.microsoft.com/office/drawing/2014/main" id="{462E59EA-E9FA-C7B9-EA07-7F3B9DAA362D}"/>
                </a:ext>
              </a:extLst>
            </p:cNvPr>
            <p:cNvSpPr/>
            <p:nvPr/>
          </p:nvSpPr>
          <p:spPr>
            <a:xfrm>
              <a:off x="4548287" y="5467111"/>
              <a:ext cx="1109313" cy="111656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Graphic 11" descr="Books with solid fill">
              <a:extLst>
                <a:ext uri="{FF2B5EF4-FFF2-40B4-BE49-F238E27FC236}">
                  <a16:creationId xmlns:a16="http://schemas.microsoft.com/office/drawing/2014/main" id="{30C807DF-321C-2970-AF42-C5A2D06DFB8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548287" y="5701686"/>
              <a:ext cx="1148838" cy="604826"/>
            </a:xfrm>
            <a:prstGeom prst="rect">
              <a:avLst/>
            </a:prstGeom>
          </p:spPr>
        </p:pic>
      </p:grpSp>
      <p:grpSp>
        <p:nvGrpSpPr>
          <p:cNvPr id="20" name="Group 19">
            <a:extLst>
              <a:ext uri="{FF2B5EF4-FFF2-40B4-BE49-F238E27FC236}">
                <a16:creationId xmlns:a16="http://schemas.microsoft.com/office/drawing/2014/main" id="{D9AA1239-C075-AA63-28E4-5C0AC4066795}"/>
              </a:ext>
            </a:extLst>
          </p:cNvPr>
          <p:cNvGrpSpPr/>
          <p:nvPr/>
        </p:nvGrpSpPr>
        <p:grpSpPr>
          <a:xfrm>
            <a:off x="1338322" y="7650748"/>
            <a:ext cx="1388637" cy="1116569"/>
            <a:chOff x="3889028" y="6311768"/>
            <a:chExt cx="1657753" cy="1140415"/>
          </a:xfrm>
        </p:grpSpPr>
        <p:sp>
          <p:nvSpPr>
            <p:cNvPr id="18" name="Oval 17">
              <a:extLst>
                <a:ext uri="{FF2B5EF4-FFF2-40B4-BE49-F238E27FC236}">
                  <a16:creationId xmlns:a16="http://schemas.microsoft.com/office/drawing/2014/main" id="{880CD580-C1FA-D382-9FDE-BF81A4EF7583}"/>
                </a:ext>
              </a:extLst>
            </p:cNvPr>
            <p:cNvSpPr/>
            <p:nvPr/>
          </p:nvSpPr>
          <p:spPr>
            <a:xfrm>
              <a:off x="4138810" y="6311768"/>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Graphic 13" descr="Question mark with solid fill">
              <a:extLst>
                <a:ext uri="{FF2B5EF4-FFF2-40B4-BE49-F238E27FC236}">
                  <a16:creationId xmlns:a16="http://schemas.microsoft.com/office/drawing/2014/main" id="{C50776C3-A3F2-7CED-D179-70BE3000C1B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889028" y="6521832"/>
              <a:ext cx="1657753" cy="720285"/>
            </a:xfrm>
            <a:prstGeom prst="rect">
              <a:avLst/>
            </a:prstGeom>
          </p:spPr>
        </p:pic>
      </p:grpSp>
      <p:sp>
        <p:nvSpPr>
          <p:cNvPr id="22" name="TextBox 21">
            <a:extLst>
              <a:ext uri="{FF2B5EF4-FFF2-40B4-BE49-F238E27FC236}">
                <a16:creationId xmlns:a16="http://schemas.microsoft.com/office/drawing/2014/main" id="{104DABE3-F5A2-946F-E1FF-40E266D78AA5}"/>
              </a:ext>
            </a:extLst>
          </p:cNvPr>
          <p:cNvSpPr txBox="1"/>
          <p:nvPr/>
        </p:nvSpPr>
        <p:spPr>
          <a:xfrm>
            <a:off x="5492807" y="260277"/>
            <a:ext cx="4970338" cy="707886"/>
          </a:xfrm>
          <a:prstGeom prst="rect">
            <a:avLst/>
          </a:prstGeom>
          <a:solidFill>
            <a:srgbClr val="FFC000"/>
          </a:solidFill>
        </p:spPr>
        <p:txBody>
          <a:bodyPr wrap="square" rtlCol="0">
            <a:spAutoFit/>
          </a:bodyPr>
          <a:lstStyle/>
          <a:p>
            <a:r>
              <a:rPr lang="en-US" sz="4000" b="1" dirty="0"/>
              <a:t>      DATA COLLECTION</a:t>
            </a:r>
            <a:endParaRPr lang="en-IN" sz="4000" b="1" dirty="0"/>
          </a:p>
        </p:txBody>
      </p:sp>
      <p:sp>
        <p:nvSpPr>
          <p:cNvPr id="24" name="TextBox 23">
            <a:extLst>
              <a:ext uri="{FF2B5EF4-FFF2-40B4-BE49-F238E27FC236}">
                <a16:creationId xmlns:a16="http://schemas.microsoft.com/office/drawing/2014/main" id="{3EDE02E8-CEED-C3EF-B007-0059F9C3865F}"/>
              </a:ext>
            </a:extLst>
          </p:cNvPr>
          <p:cNvSpPr txBox="1"/>
          <p:nvPr/>
        </p:nvSpPr>
        <p:spPr>
          <a:xfrm>
            <a:off x="4954954" y="1700187"/>
            <a:ext cx="7237046" cy="369332"/>
          </a:xfrm>
          <a:prstGeom prst="rect">
            <a:avLst/>
          </a:prstGeom>
          <a:noFill/>
        </p:spPr>
        <p:txBody>
          <a:bodyPr wrap="square" rtlCol="0">
            <a:spAutoFit/>
          </a:bodyPr>
          <a:lstStyle/>
          <a:p>
            <a:r>
              <a:rPr lang="en-IN" dirty="0"/>
              <a:t> </a:t>
            </a:r>
          </a:p>
        </p:txBody>
      </p:sp>
      <p:sp>
        <p:nvSpPr>
          <p:cNvPr id="7" name="TextBox 6">
            <a:extLst>
              <a:ext uri="{FF2B5EF4-FFF2-40B4-BE49-F238E27FC236}">
                <a16:creationId xmlns:a16="http://schemas.microsoft.com/office/drawing/2014/main" id="{EEA922BD-1C83-419A-D4BC-66B2EE1874EF}"/>
              </a:ext>
            </a:extLst>
          </p:cNvPr>
          <p:cNvSpPr txBox="1"/>
          <p:nvPr/>
        </p:nvSpPr>
        <p:spPr>
          <a:xfrm>
            <a:off x="4899075" y="1230401"/>
            <a:ext cx="6383635" cy="4327082"/>
          </a:xfrm>
          <a:prstGeom prst="rect">
            <a:avLst/>
          </a:prstGeom>
          <a:noFill/>
        </p:spPr>
        <p:txBody>
          <a:bodyPr wrap="square" rtlCol="0">
            <a:spAutoFit/>
          </a:bodyPr>
          <a:lstStyle/>
          <a:p>
            <a:pPr lvl="0">
              <a:lnSpc>
                <a:spcPct val="107000"/>
              </a:lnSpc>
            </a:pPr>
            <a:r>
              <a:rPr lang="en-IN" sz="2400" b="1" dirty="0">
                <a:effectLst/>
                <a:latin typeface="Calibri" panose="020F0502020204030204" pitchFamily="34" charset="0"/>
                <a:ea typeface="Calibri" panose="020F0502020204030204" pitchFamily="34" charset="0"/>
                <a:cs typeface="Times New Roman" panose="02020603050405020304" pitchFamily="18" charset="0"/>
              </a:rPr>
              <a:t>Data Scraping :</a:t>
            </a:r>
            <a:r>
              <a:rPr lang="en-IN" sz="1800" dirty="0">
                <a:effectLst/>
                <a:latin typeface="Calibri" panose="020F0502020204030204" pitchFamily="34" charset="0"/>
                <a:ea typeface="Calibri" panose="020F0502020204030204" pitchFamily="34" charset="0"/>
                <a:cs typeface="Times New Roman" panose="02020603050405020304" pitchFamily="18" charset="0"/>
              </a:rPr>
              <a:t>   We’ve used web scrapping to retrieve a part of our data. The site that we used was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Worldometer</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p>
          <a:p>
            <a:pPr marL="457200">
              <a:lnSpc>
                <a:spcPct val="107000"/>
              </a:lnSpc>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12"/>
              </a:rPr>
              <a:t>https://www.worldometers.info/world-population/population-by-country/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pPr>
            <a:endParaRPr lang="en-IN" dirty="0">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data was taken from 1955 with a 5 year gap till 2015 after which it was collected on an  yearly basis. We collected these variables :</a:t>
            </a:r>
          </a:p>
          <a:p>
            <a:pPr marL="457200">
              <a:lnSpc>
                <a:spcPct val="107000"/>
              </a:lnSpc>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Population</a:t>
            </a:r>
          </a:p>
          <a:p>
            <a:pPr marL="342900" lvl="0" indent="-342900">
              <a:lnSpc>
                <a:spcPct val="107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GDP (</a:t>
            </a:r>
            <a:r>
              <a:rPr lang="en-IN" dirty="0">
                <a:latin typeface="Calibri" panose="020F0502020204030204" pitchFamily="34" charset="0"/>
                <a:ea typeface="Calibri" panose="020F0502020204030204" pitchFamily="34" charset="0"/>
                <a:cs typeface="Times New Roman" panose="02020603050405020304" pitchFamily="18" charset="0"/>
              </a:rPr>
              <a:t> in </a:t>
            </a:r>
            <a:r>
              <a:rPr lang="en-IN" sz="1800" dirty="0">
                <a:effectLst/>
                <a:latin typeface="Calibri" panose="020F0502020204030204" pitchFamily="34" charset="0"/>
                <a:ea typeface="Calibri" panose="020F0502020204030204" pitchFamily="34" charset="0"/>
                <a:cs typeface="Times New Roman" panose="02020603050405020304" pitchFamily="18" charset="0"/>
              </a:rPr>
              <a:t>US dollars)</a:t>
            </a:r>
          </a:p>
          <a:p>
            <a:pPr marL="342900" lvl="0" indent="-342900">
              <a:lnSpc>
                <a:spcPct val="107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Urban Population</a:t>
            </a:r>
          </a:p>
          <a:p>
            <a:pPr marL="342900" lvl="0" indent="-342900">
              <a:lnSpc>
                <a:spcPct val="107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Fertility rate</a:t>
            </a:r>
          </a:p>
          <a:p>
            <a:pPr marL="342900" lvl="0" indent="-342900">
              <a:lnSpc>
                <a:spcPct val="107000"/>
              </a:lnSpc>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Population density</a:t>
            </a:r>
          </a:p>
        </p:txBody>
      </p:sp>
    </p:spTree>
    <p:extLst>
      <p:ext uri="{BB962C8B-B14F-4D97-AF65-F5344CB8AC3E}">
        <p14:creationId xmlns:p14="http://schemas.microsoft.com/office/powerpoint/2010/main" val="130799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3.33333E-6 -7.40741E-7 L 0.11315 -0.29236 " pathEditMode="relative" rAng="0" ptsTypes="AA">
                                      <p:cBhvr>
                                        <p:cTn id="6" dur="2000" fill="hold"/>
                                        <p:tgtEl>
                                          <p:spTgt spid="20"/>
                                        </p:tgtEl>
                                        <p:attrNameLst>
                                          <p:attrName>ppt_x</p:attrName>
                                          <p:attrName>ppt_y</p:attrName>
                                        </p:attrNameLst>
                                      </p:cBhvr>
                                      <p:rCtr x="5651" y="-14630"/>
                                    </p:animMotion>
                                  </p:childTnLst>
                                </p:cTn>
                              </p:par>
                              <p:par>
                                <p:cTn id="7" presetID="64" presetClass="path" presetSubtype="0" accel="50000" decel="50000" fill="hold" nodeType="withEffect">
                                  <p:stCondLst>
                                    <p:cond delay="0"/>
                                  </p:stCondLst>
                                  <p:childTnLst>
                                    <p:animMotion origin="layout" path="M -1.04167E-6 -1.48148E-6 L 0.05651 -0.44607 " pathEditMode="relative" rAng="0" ptsTypes="AA">
                                      <p:cBhvr>
                                        <p:cTn id="8" dur="2000" fill="hold"/>
                                        <p:tgtEl>
                                          <p:spTgt spid="13"/>
                                        </p:tgtEl>
                                        <p:attrNameLst>
                                          <p:attrName>ppt_x</p:attrName>
                                          <p:attrName>ppt_y</p:attrName>
                                        </p:attrNameLst>
                                      </p:cBhvr>
                                      <p:rCtr x="2969" y="-22431"/>
                                    </p:animMotion>
                                  </p:childTnLst>
                                </p:cTn>
                              </p:par>
                              <p:par>
                                <p:cTn id="9" presetID="64" presetClass="path" presetSubtype="0" accel="50000" decel="50000" fill="hold" nodeType="withEffect">
                                  <p:stCondLst>
                                    <p:cond delay="0"/>
                                  </p:stCondLst>
                                  <p:childTnLst>
                                    <p:animMotion origin="layout" path="M -1.45833E-6 3.33333E-6 L -0.05482 -0.46019 " pathEditMode="relative" rAng="0" ptsTypes="AA">
                                      <p:cBhvr>
                                        <p:cTn id="10" dur="2000" fill="hold"/>
                                        <p:tgtEl>
                                          <p:spTgt spid="11"/>
                                        </p:tgtEl>
                                        <p:attrNameLst>
                                          <p:attrName>ppt_x</p:attrName>
                                          <p:attrName>ppt_y</p:attrName>
                                        </p:attrNameLst>
                                      </p:cBhvr>
                                      <p:rCtr x="-2747" y="-23009"/>
                                    </p:animMotion>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07973" y="-207399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5" name="Oval 14">
            <a:extLst>
              <a:ext uri="{FF2B5EF4-FFF2-40B4-BE49-F238E27FC236}">
                <a16:creationId xmlns:a16="http://schemas.microsoft.com/office/drawing/2014/main" id="{08C212F6-B729-2C0D-F322-49D988E3ADAD}"/>
              </a:ext>
            </a:extLst>
          </p:cNvPr>
          <p:cNvSpPr/>
          <p:nvPr/>
        </p:nvSpPr>
        <p:spPr>
          <a:xfrm>
            <a:off x="-5298990" y="6101702"/>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1855298D-6186-BE09-B112-F5F67D6916A3}"/>
              </a:ext>
            </a:extLst>
          </p:cNvPr>
          <p:cNvSpPr/>
          <p:nvPr/>
        </p:nvSpPr>
        <p:spPr>
          <a:xfrm>
            <a:off x="-2955572" y="8136934"/>
            <a:ext cx="1109313"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 name="Group 20">
            <a:extLst>
              <a:ext uri="{FF2B5EF4-FFF2-40B4-BE49-F238E27FC236}">
                <a16:creationId xmlns:a16="http://schemas.microsoft.com/office/drawing/2014/main" id="{D85AACCD-F97B-0E39-0045-4978D7B65D93}"/>
              </a:ext>
            </a:extLst>
          </p:cNvPr>
          <p:cNvGrpSpPr/>
          <p:nvPr/>
        </p:nvGrpSpPr>
        <p:grpSpPr>
          <a:xfrm>
            <a:off x="-728101" y="8704032"/>
            <a:ext cx="1196062" cy="1140415"/>
            <a:chOff x="6111239" y="5572298"/>
            <a:chExt cx="1196062" cy="1140415"/>
          </a:xfrm>
        </p:grpSpPr>
        <p:sp>
          <p:nvSpPr>
            <p:cNvPr id="17" name="Oval 16">
              <a:extLst>
                <a:ext uri="{FF2B5EF4-FFF2-40B4-BE49-F238E27FC236}">
                  <a16:creationId xmlns:a16="http://schemas.microsoft.com/office/drawing/2014/main" id="{59DEBB06-EB39-0171-2973-1FA49BCA0982}"/>
                </a:ext>
              </a:extLst>
            </p:cNvPr>
            <p:cNvSpPr/>
            <p:nvPr/>
          </p:nvSpPr>
          <p:spPr>
            <a:xfrm>
              <a:off x="6111239" y="5572298"/>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11239" y="5674500"/>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783556" y="0"/>
            <a:ext cx="3380097"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1154231" y="0"/>
            <a:ext cx="2282455"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422690" y="-3048000"/>
            <a:ext cx="9515871"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 name="Group 10">
            <a:extLst>
              <a:ext uri="{FF2B5EF4-FFF2-40B4-BE49-F238E27FC236}">
                <a16:creationId xmlns:a16="http://schemas.microsoft.com/office/drawing/2014/main" id="{DF09FB39-BAF0-222A-D1B4-C824FF9D1B25}"/>
              </a:ext>
            </a:extLst>
          </p:cNvPr>
          <p:cNvGrpSpPr/>
          <p:nvPr/>
        </p:nvGrpSpPr>
        <p:grpSpPr>
          <a:xfrm>
            <a:off x="3666773" y="2502677"/>
            <a:ext cx="917425" cy="1140415"/>
            <a:chOff x="5346436" y="2544466"/>
            <a:chExt cx="1109313" cy="1140415"/>
          </a:xfrm>
        </p:grpSpPr>
        <p:sp>
          <p:nvSpPr>
            <p:cNvPr id="6" name="Oval 5">
              <a:extLst>
                <a:ext uri="{FF2B5EF4-FFF2-40B4-BE49-F238E27FC236}">
                  <a16:creationId xmlns:a16="http://schemas.microsoft.com/office/drawing/2014/main" id="{2B41CBBC-91BC-3212-A89C-64A7DC2C09D7}"/>
                </a:ext>
              </a:extLst>
            </p:cNvPr>
            <p:cNvSpPr/>
            <p:nvPr/>
          </p:nvSpPr>
          <p:spPr>
            <a:xfrm>
              <a:off x="5346436" y="2544466"/>
              <a:ext cx="1109313" cy="1140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Lightbulb and gear with solid fill">
              <a:extLst>
                <a:ext uri="{FF2B5EF4-FFF2-40B4-BE49-F238E27FC236}">
                  <a16:creationId xmlns:a16="http://schemas.microsoft.com/office/drawing/2014/main" id="{43A3F785-7D98-590A-CE31-55130CE9B4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61587" y="2657473"/>
              <a:ext cx="908734" cy="914400"/>
            </a:xfrm>
            <a:prstGeom prst="rect">
              <a:avLst/>
            </a:prstGeom>
          </p:spPr>
        </p:pic>
      </p:grpSp>
      <p:grpSp>
        <p:nvGrpSpPr>
          <p:cNvPr id="13" name="Group 12">
            <a:extLst>
              <a:ext uri="{FF2B5EF4-FFF2-40B4-BE49-F238E27FC236}">
                <a16:creationId xmlns:a16="http://schemas.microsoft.com/office/drawing/2014/main" id="{60B414F0-1219-1EC7-EF48-01721916F35A}"/>
              </a:ext>
            </a:extLst>
          </p:cNvPr>
          <p:cNvGrpSpPr/>
          <p:nvPr/>
        </p:nvGrpSpPr>
        <p:grpSpPr>
          <a:xfrm>
            <a:off x="2961630" y="5573284"/>
            <a:ext cx="950113" cy="1116569"/>
            <a:chOff x="4548287" y="5467111"/>
            <a:chExt cx="1148838" cy="1116569"/>
          </a:xfrm>
        </p:grpSpPr>
        <p:sp>
          <p:nvSpPr>
            <p:cNvPr id="19" name="Oval 18">
              <a:extLst>
                <a:ext uri="{FF2B5EF4-FFF2-40B4-BE49-F238E27FC236}">
                  <a16:creationId xmlns:a16="http://schemas.microsoft.com/office/drawing/2014/main" id="{462E59EA-E9FA-C7B9-EA07-7F3B9DAA362D}"/>
                </a:ext>
              </a:extLst>
            </p:cNvPr>
            <p:cNvSpPr/>
            <p:nvPr/>
          </p:nvSpPr>
          <p:spPr>
            <a:xfrm>
              <a:off x="4548287" y="5467111"/>
              <a:ext cx="1109313" cy="111656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Graphic 11" descr="Books with solid fill">
              <a:extLst>
                <a:ext uri="{FF2B5EF4-FFF2-40B4-BE49-F238E27FC236}">
                  <a16:creationId xmlns:a16="http://schemas.microsoft.com/office/drawing/2014/main" id="{30C807DF-321C-2970-AF42-C5A2D06DFB8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548287" y="5701686"/>
              <a:ext cx="1148838" cy="604826"/>
            </a:xfrm>
            <a:prstGeom prst="rect">
              <a:avLst/>
            </a:prstGeom>
          </p:spPr>
        </p:pic>
      </p:grpSp>
      <p:grpSp>
        <p:nvGrpSpPr>
          <p:cNvPr id="20" name="Group 19">
            <a:extLst>
              <a:ext uri="{FF2B5EF4-FFF2-40B4-BE49-F238E27FC236}">
                <a16:creationId xmlns:a16="http://schemas.microsoft.com/office/drawing/2014/main" id="{D9AA1239-C075-AA63-28E4-5C0AC4066795}"/>
              </a:ext>
            </a:extLst>
          </p:cNvPr>
          <p:cNvGrpSpPr/>
          <p:nvPr/>
        </p:nvGrpSpPr>
        <p:grpSpPr>
          <a:xfrm>
            <a:off x="1338322" y="7650748"/>
            <a:ext cx="1388637" cy="1116569"/>
            <a:chOff x="3889028" y="6311768"/>
            <a:chExt cx="1657753" cy="1140415"/>
          </a:xfrm>
        </p:grpSpPr>
        <p:sp>
          <p:nvSpPr>
            <p:cNvPr id="18" name="Oval 17">
              <a:extLst>
                <a:ext uri="{FF2B5EF4-FFF2-40B4-BE49-F238E27FC236}">
                  <a16:creationId xmlns:a16="http://schemas.microsoft.com/office/drawing/2014/main" id="{880CD580-C1FA-D382-9FDE-BF81A4EF7583}"/>
                </a:ext>
              </a:extLst>
            </p:cNvPr>
            <p:cNvSpPr/>
            <p:nvPr/>
          </p:nvSpPr>
          <p:spPr>
            <a:xfrm>
              <a:off x="4138810" y="6311768"/>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Graphic 13" descr="Question mark with solid fill">
              <a:extLst>
                <a:ext uri="{FF2B5EF4-FFF2-40B4-BE49-F238E27FC236}">
                  <a16:creationId xmlns:a16="http://schemas.microsoft.com/office/drawing/2014/main" id="{C50776C3-A3F2-7CED-D179-70BE3000C1B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889028" y="6521832"/>
              <a:ext cx="1657753" cy="720285"/>
            </a:xfrm>
            <a:prstGeom prst="rect">
              <a:avLst/>
            </a:prstGeom>
          </p:spPr>
        </p:pic>
      </p:grpSp>
      <p:sp>
        <p:nvSpPr>
          <p:cNvPr id="22" name="TextBox 21">
            <a:extLst>
              <a:ext uri="{FF2B5EF4-FFF2-40B4-BE49-F238E27FC236}">
                <a16:creationId xmlns:a16="http://schemas.microsoft.com/office/drawing/2014/main" id="{104DABE3-F5A2-946F-E1FF-40E266D78AA5}"/>
              </a:ext>
            </a:extLst>
          </p:cNvPr>
          <p:cNvSpPr txBox="1"/>
          <p:nvPr/>
        </p:nvSpPr>
        <p:spPr>
          <a:xfrm>
            <a:off x="5492807" y="260277"/>
            <a:ext cx="4970338" cy="707886"/>
          </a:xfrm>
          <a:prstGeom prst="rect">
            <a:avLst/>
          </a:prstGeom>
          <a:solidFill>
            <a:srgbClr val="FFC000"/>
          </a:solidFill>
        </p:spPr>
        <p:txBody>
          <a:bodyPr wrap="square" rtlCol="0">
            <a:spAutoFit/>
          </a:bodyPr>
          <a:lstStyle/>
          <a:p>
            <a:r>
              <a:rPr lang="en-US" sz="4000" b="1" dirty="0"/>
              <a:t>      DATA COLLECTION</a:t>
            </a:r>
            <a:endParaRPr lang="en-IN" sz="4000" b="1" dirty="0"/>
          </a:p>
        </p:txBody>
      </p:sp>
      <p:sp>
        <p:nvSpPr>
          <p:cNvPr id="24" name="TextBox 23">
            <a:extLst>
              <a:ext uri="{FF2B5EF4-FFF2-40B4-BE49-F238E27FC236}">
                <a16:creationId xmlns:a16="http://schemas.microsoft.com/office/drawing/2014/main" id="{3EDE02E8-CEED-C3EF-B007-0059F9C3865F}"/>
              </a:ext>
            </a:extLst>
          </p:cNvPr>
          <p:cNvSpPr txBox="1"/>
          <p:nvPr/>
        </p:nvSpPr>
        <p:spPr>
          <a:xfrm>
            <a:off x="4954954" y="1700187"/>
            <a:ext cx="7237046" cy="369332"/>
          </a:xfrm>
          <a:prstGeom prst="rect">
            <a:avLst/>
          </a:prstGeom>
          <a:noFill/>
        </p:spPr>
        <p:txBody>
          <a:bodyPr wrap="square" rtlCol="0">
            <a:spAutoFit/>
          </a:bodyPr>
          <a:lstStyle/>
          <a:p>
            <a:r>
              <a:rPr lang="en-IN" dirty="0"/>
              <a:t> </a:t>
            </a:r>
          </a:p>
        </p:txBody>
      </p:sp>
      <p:sp>
        <p:nvSpPr>
          <p:cNvPr id="7" name="TextBox 6">
            <a:extLst>
              <a:ext uri="{FF2B5EF4-FFF2-40B4-BE49-F238E27FC236}">
                <a16:creationId xmlns:a16="http://schemas.microsoft.com/office/drawing/2014/main" id="{EEA922BD-1C83-419A-D4BC-66B2EE1874EF}"/>
              </a:ext>
            </a:extLst>
          </p:cNvPr>
          <p:cNvSpPr txBox="1"/>
          <p:nvPr/>
        </p:nvSpPr>
        <p:spPr>
          <a:xfrm>
            <a:off x="4773516" y="1157951"/>
            <a:ext cx="7237046" cy="5754845"/>
          </a:xfrm>
          <a:prstGeom prst="rect">
            <a:avLst/>
          </a:prstGeom>
          <a:noFill/>
        </p:spPr>
        <p:txBody>
          <a:bodyPr wrap="square" rtlCol="0">
            <a:spAutoFit/>
          </a:bodyPr>
          <a:lstStyle/>
          <a:p>
            <a:pPr lvl="0">
              <a:lnSpc>
                <a:spcPct val="107000"/>
              </a:lnSpc>
            </a:pPr>
            <a:r>
              <a:rPr lang="en-IN" sz="2800" b="1" dirty="0">
                <a:effectLst/>
                <a:latin typeface="Calibri" panose="020F0502020204030204" pitchFamily="34" charset="0"/>
                <a:ea typeface="Calibri" panose="020F0502020204030204" pitchFamily="34" charset="0"/>
                <a:cs typeface="Times New Roman" panose="02020603050405020304" pitchFamily="18" charset="0"/>
              </a:rPr>
              <a:t> .csv files :</a:t>
            </a: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2000" dirty="0">
                <a:effectLst/>
                <a:latin typeface="Calibri" panose="020F0502020204030204" pitchFamily="34" charset="0"/>
                <a:ea typeface="Calibri" panose="020F0502020204030204" pitchFamily="34" charset="0"/>
                <a:cs typeface="Times New Roman" panose="02020603050405020304" pitchFamily="18" charset="0"/>
              </a:rPr>
              <a:t>Some of the data that we wanted was unavailable on the </a:t>
            </a:r>
            <a:r>
              <a:rPr lang="en-IN" sz="2000" dirty="0" err="1">
                <a:effectLst/>
                <a:latin typeface="Calibri" panose="020F0502020204030204" pitchFamily="34" charset="0"/>
                <a:ea typeface="Calibri" panose="020F0502020204030204" pitchFamily="34" charset="0"/>
                <a:cs typeface="Times New Roman" panose="02020603050405020304" pitchFamily="18" charset="0"/>
              </a:rPr>
              <a:t>Worldometer’s</a:t>
            </a:r>
            <a:r>
              <a:rPr lang="en-IN" sz="2000" dirty="0">
                <a:effectLst/>
                <a:latin typeface="Calibri" panose="020F0502020204030204" pitchFamily="34" charset="0"/>
                <a:ea typeface="Calibri" panose="020F0502020204030204" pitchFamily="34" charset="0"/>
                <a:cs typeface="Times New Roman" panose="02020603050405020304" pitchFamily="18" charset="0"/>
              </a:rPr>
              <a:t> site, so we directly extracted our data as .csv files using other sites like:</a:t>
            </a:r>
          </a:p>
          <a:p>
            <a:pPr marL="342900" lvl="0" indent="-342900">
              <a:lnSpc>
                <a:spcPct val="107000"/>
              </a:lnSpc>
              <a:buFont typeface="Symbol" panose="05050102010706020507" pitchFamily="18" charset="2"/>
              <a:buChar char=""/>
            </a:pPr>
            <a:r>
              <a:rPr lang="en-IN" sz="20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2"/>
              </a:rPr>
              <a:t>https://data.worldbank.org/</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20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3"/>
              </a:rPr>
              <a:t>https://data.world/datasets/world</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20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4"/>
              </a:rPr>
              <a:t>https://www.who.int/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685800">
              <a:lnSpc>
                <a:spcPct val="107000"/>
              </a:lnSpc>
              <a:spcAft>
                <a:spcPts val="80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The variables that we collected from these sites are :</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Education (%  </a:t>
            </a:r>
            <a:r>
              <a:rPr lang="en-IN" sz="2000" dirty="0">
                <a:latin typeface="Calibri" panose="020F0502020204030204" pitchFamily="34" charset="0"/>
                <a:ea typeface="Calibri" panose="020F0502020204030204" pitchFamily="34" charset="0"/>
                <a:cs typeface="Times New Roman" panose="02020603050405020304" pitchFamily="18" charset="0"/>
              </a:rPr>
              <a:t>of people receiving primary education)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Unemployment rate</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Poverty rate</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Life Expectancy</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GPI (Gender parity index)</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Mortality rate</a:t>
            </a:r>
          </a:p>
          <a:p>
            <a:pPr marL="342900" lvl="0" indent="-342900">
              <a:lnSpc>
                <a:spcPct val="107000"/>
              </a:lnSpc>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Rural Population</a:t>
            </a:r>
          </a:p>
          <a:p>
            <a:pPr marL="342900" lvl="0" indent="-342900">
              <a:lnSpc>
                <a:spcPct val="107000"/>
              </a:lnSpc>
              <a:spcAft>
                <a:spcPts val="800"/>
              </a:spcAft>
              <a:buFont typeface="Symbol" panose="05050102010706020507" pitchFamily="18" charset="2"/>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Male/female Population</a:t>
            </a:r>
          </a:p>
          <a:p>
            <a:pPr marL="342900" lvl="0" indent="-342900">
              <a:lnSpc>
                <a:spcPct val="107000"/>
              </a:lnSpc>
              <a:buFont typeface="+mj-lt"/>
              <a:buAutoNum type="arabicPeriod"/>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66797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3.33333E-6 -7.40741E-7 L 0.11315 -0.29236 " pathEditMode="relative" rAng="0" ptsTypes="AA">
                                      <p:cBhvr>
                                        <p:cTn id="6" dur="2000" fill="hold"/>
                                        <p:tgtEl>
                                          <p:spTgt spid="20"/>
                                        </p:tgtEl>
                                        <p:attrNameLst>
                                          <p:attrName>ppt_x</p:attrName>
                                          <p:attrName>ppt_y</p:attrName>
                                        </p:attrNameLst>
                                      </p:cBhvr>
                                      <p:rCtr x="5651" y="-14630"/>
                                    </p:animMotion>
                                  </p:childTnLst>
                                </p:cTn>
                              </p:par>
                              <p:par>
                                <p:cTn id="7" presetID="64" presetClass="path" presetSubtype="0" accel="50000" decel="50000" fill="hold" nodeType="withEffect">
                                  <p:stCondLst>
                                    <p:cond delay="0"/>
                                  </p:stCondLst>
                                  <p:childTnLst>
                                    <p:animMotion origin="layout" path="M -1.04167E-6 -1.48148E-6 L 0.05651 -0.44607 " pathEditMode="relative" rAng="0" ptsTypes="AA">
                                      <p:cBhvr>
                                        <p:cTn id="8" dur="2000" fill="hold"/>
                                        <p:tgtEl>
                                          <p:spTgt spid="13"/>
                                        </p:tgtEl>
                                        <p:attrNameLst>
                                          <p:attrName>ppt_x</p:attrName>
                                          <p:attrName>ppt_y</p:attrName>
                                        </p:attrNameLst>
                                      </p:cBhvr>
                                      <p:rCtr x="2969" y="-22431"/>
                                    </p:animMotion>
                                  </p:childTnLst>
                                </p:cTn>
                              </p:par>
                              <p:par>
                                <p:cTn id="9" presetID="64" presetClass="path" presetSubtype="0" accel="50000" decel="50000" fill="hold" nodeType="withEffect">
                                  <p:stCondLst>
                                    <p:cond delay="0"/>
                                  </p:stCondLst>
                                  <p:childTnLst>
                                    <p:animMotion origin="layout" path="M -1.45833E-6 3.33333E-6 L -0.05482 -0.46019 " pathEditMode="relative" rAng="0" ptsTypes="AA">
                                      <p:cBhvr>
                                        <p:cTn id="10" dur="2000" fill="hold"/>
                                        <p:tgtEl>
                                          <p:spTgt spid="11"/>
                                        </p:tgtEl>
                                        <p:attrNameLst>
                                          <p:attrName>ppt_x</p:attrName>
                                          <p:attrName>ppt_y</p:attrName>
                                        </p:attrNameLst>
                                      </p:cBhvr>
                                      <p:rCtr x="-2747" y="-23009"/>
                                    </p:animMotion>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62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41BA9D-1BE5-CD5F-D468-72D219FC3EAD}"/>
              </a:ext>
            </a:extLst>
          </p:cNvPr>
          <p:cNvSpPr txBox="1"/>
          <p:nvPr/>
        </p:nvSpPr>
        <p:spPr>
          <a:xfrm>
            <a:off x="688258" y="589935"/>
            <a:ext cx="4542503" cy="646331"/>
          </a:xfrm>
          <a:prstGeom prst="rect">
            <a:avLst/>
          </a:prstGeom>
          <a:solidFill>
            <a:srgbClr val="FFC000"/>
          </a:solidFill>
        </p:spPr>
        <p:txBody>
          <a:bodyPr wrap="square" rtlCol="0">
            <a:spAutoFit/>
          </a:bodyPr>
          <a:lstStyle/>
          <a:p>
            <a:r>
              <a:rPr lang="en-IN" sz="3600" b="1" dirty="0">
                <a:solidFill>
                  <a:schemeClr val="accent6">
                    <a:lumMod val="50000"/>
                  </a:schemeClr>
                </a:solidFill>
                <a:latin typeface="Arial Rounded MT Bold" panose="020F0704030504030204" pitchFamily="34" charset="0"/>
              </a:rPr>
              <a:t>Challenges</a:t>
            </a:r>
          </a:p>
        </p:txBody>
      </p:sp>
      <p:pic>
        <p:nvPicPr>
          <p:cNvPr id="5" name="Graphic 4" descr="Group success with solid fill">
            <a:extLst>
              <a:ext uri="{FF2B5EF4-FFF2-40B4-BE49-F238E27FC236}">
                <a16:creationId xmlns:a16="http://schemas.microsoft.com/office/drawing/2014/main" id="{43A21FE5-F68C-70CC-3715-C50F31E86E4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6909" y="1458812"/>
            <a:ext cx="8853055" cy="6102927"/>
          </a:xfrm>
          <a:prstGeom prst="rect">
            <a:avLst/>
          </a:prstGeom>
        </p:spPr>
      </p:pic>
      <p:sp>
        <p:nvSpPr>
          <p:cNvPr id="3" name="TextBox 2">
            <a:extLst>
              <a:ext uri="{FF2B5EF4-FFF2-40B4-BE49-F238E27FC236}">
                <a16:creationId xmlns:a16="http://schemas.microsoft.com/office/drawing/2014/main" id="{416BCFA9-0683-DD5E-BFE6-F223AD3EF090}"/>
              </a:ext>
            </a:extLst>
          </p:cNvPr>
          <p:cNvSpPr txBox="1"/>
          <p:nvPr/>
        </p:nvSpPr>
        <p:spPr>
          <a:xfrm>
            <a:off x="830825" y="1710813"/>
            <a:ext cx="10723865" cy="3402855"/>
          </a:xfrm>
          <a:prstGeom prst="rect">
            <a:avLst/>
          </a:prstGeom>
          <a:noFill/>
        </p:spPr>
        <p:txBody>
          <a:bodyPr wrap="square" rtlCol="0">
            <a:spAutoFit/>
          </a:bodyPr>
          <a:lstStyle/>
          <a:p>
            <a:pPr marL="342900" lvl="0" indent="-342900">
              <a:lnSpc>
                <a:spcPct val="107000"/>
              </a:lnSpc>
              <a:buFont typeface="Symbol" panose="05050102010706020507" pitchFamily="18" charset="2"/>
              <a:buChar char=""/>
            </a:pPr>
            <a:r>
              <a:rPr lang="en-IN" sz="2000" b="1" dirty="0">
                <a:effectLst/>
                <a:latin typeface="Calibri" panose="020F0502020204030204" pitchFamily="34" charset="0"/>
                <a:ea typeface="Calibri" panose="020F0502020204030204" pitchFamily="34" charset="0"/>
                <a:cs typeface="Times New Roman" panose="02020603050405020304" pitchFamily="18" charset="0"/>
              </a:rPr>
              <a:t>While scraping data from </a:t>
            </a:r>
            <a:r>
              <a:rPr lang="en-IN" sz="2000" b="1" dirty="0" err="1">
                <a:effectLst/>
                <a:latin typeface="Calibri" panose="020F0502020204030204" pitchFamily="34" charset="0"/>
                <a:ea typeface="Calibri" panose="020F0502020204030204" pitchFamily="34" charset="0"/>
                <a:cs typeface="Times New Roman" panose="02020603050405020304" pitchFamily="18" charset="0"/>
              </a:rPr>
              <a:t>worldometer</a:t>
            </a:r>
            <a:r>
              <a:rPr lang="en-IN" sz="2000" b="1" dirty="0">
                <a:effectLst/>
                <a:latin typeface="Calibri" panose="020F0502020204030204" pitchFamily="34" charset="0"/>
                <a:ea typeface="Calibri" panose="020F0502020204030204" pitchFamily="34" charset="0"/>
                <a:cs typeface="Times New Roman" panose="02020603050405020304" pitchFamily="18" charset="0"/>
              </a:rPr>
              <a:t>, we often ran into connection time out error, due to which we had to restart the entire process.</a:t>
            </a:r>
          </a:p>
          <a:p>
            <a:pPr marL="342900" lvl="0" indent="-342900">
              <a:lnSpc>
                <a:spcPct val="107000"/>
              </a:lnSpc>
              <a:buFont typeface="Symbol" panose="05050102010706020507" pitchFamily="18" charset="2"/>
              <a:buChar char=""/>
            </a:pPr>
            <a:r>
              <a:rPr lang="en-IN" sz="2000" b="1" dirty="0">
                <a:effectLst/>
                <a:latin typeface="Calibri" panose="020F0502020204030204" pitchFamily="34" charset="0"/>
                <a:ea typeface="Calibri" panose="020F0502020204030204" pitchFamily="34" charset="0"/>
                <a:cs typeface="Times New Roman" panose="02020603050405020304" pitchFamily="18" charset="0"/>
              </a:rPr>
              <a:t>The data collected as .csv files contained a lot of NA values which were hard to deal with. We couldn’t remove it as it resulted in a lot of data loss. So we had to manually arrange some of the data by looking through articles, websites etc. So, there was some manual work involved as well which took up a considerable amount of our time. </a:t>
            </a:r>
          </a:p>
          <a:p>
            <a:pPr marL="342900" lvl="0" indent="-342900">
              <a:lnSpc>
                <a:spcPct val="107000"/>
              </a:lnSpc>
              <a:buFont typeface="Symbol" panose="05050102010706020507" pitchFamily="18" charset="2"/>
              <a:buChar char=""/>
            </a:pPr>
            <a:r>
              <a:rPr lang="en-IN" sz="2000" b="1" dirty="0">
                <a:effectLst/>
                <a:latin typeface="Calibri" panose="020F0502020204030204" pitchFamily="34" charset="0"/>
                <a:ea typeface="Calibri" panose="020F0502020204030204" pitchFamily="34" charset="0"/>
                <a:cs typeface="Times New Roman" panose="02020603050405020304" pitchFamily="18" charset="0"/>
              </a:rPr>
              <a:t>Another issue that we faced was scaling of the data. Many variables were in different scales. For example, GDP was in US dollars whereas unemployment and poverty rates were in percentages. </a:t>
            </a:r>
          </a:p>
          <a:p>
            <a:pPr marL="457200">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IN" dirty="0"/>
          </a:p>
        </p:txBody>
      </p:sp>
    </p:spTree>
    <p:extLst>
      <p:ext uri="{BB962C8B-B14F-4D97-AF65-F5344CB8AC3E}">
        <p14:creationId xmlns:p14="http://schemas.microsoft.com/office/powerpoint/2010/main" val="3664382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07687" y="-2066206"/>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Oval 14">
            <a:extLst>
              <a:ext uri="{FF2B5EF4-FFF2-40B4-BE49-F238E27FC236}">
                <a16:creationId xmlns:a16="http://schemas.microsoft.com/office/drawing/2014/main" id="{08C212F6-B729-2C0D-F322-49D988E3ADAD}"/>
              </a:ext>
            </a:extLst>
          </p:cNvPr>
          <p:cNvSpPr/>
          <p:nvPr/>
        </p:nvSpPr>
        <p:spPr>
          <a:xfrm>
            <a:off x="-5648281" y="5131479"/>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1855298D-6186-BE09-B112-F5F67D6916A3}"/>
              </a:ext>
            </a:extLst>
          </p:cNvPr>
          <p:cNvSpPr/>
          <p:nvPr/>
        </p:nvSpPr>
        <p:spPr>
          <a:xfrm>
            <a:off x="-4090172" y="7445776"/>
            <a:ext cx="1109313"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reeform: Shape 2">
            <a:extLst>
              <a:ext uri="{FF2B5EF4-FFF2-40B4-BE49-F238E27FC236}">
                <a16:creationId xmlns:a16="http://schemas.microsoft.com/office/drawing/2014/main" id="{90B18479-1C83-9FC3-35CC-37C83907087D}"/>
              </a:ext>
            </a:extLst>
          </p:cNvPr>
          <p:cNvSpPr/>
          <p:nvPr/>
        </p:nvSpPr>
        <p:spPr>
          <a:xfrm>
            <a:off x="-1146270" y="0"/>
            <a:ext cx="3573038"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3">
              <a:extLst>
                <a:ext uri="{837473B0-CC2E-450A-ABE3-18F120FF3D39}">
                  <a1611:picAttrSrcUrl xmlns:a1611="http://schemas.microsoft.com/office/drawing/2016/11/main" r:id="rId4"/>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967504" y="0"/>
            <a:ext cx="226247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9432554"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39C7716A-E6AB-626B-806B-BFFE965AD9F7}"/>
              </a:ext>
            </a:extLst>
          </p:cNvPr>
          <p:cNvGrpSpPr/>
          <p:nvPr/>
        </p:nvGrpSpPr>
        <p:grpSpPr>
          <a:xfrm>
            <a:off x="2873554" y="-456930"/>
            <a:ext cx="909393" cy="1140415"/>
            <a:chOff x="5346436" y="2544466"/>
            <a:chExt cx="1109313" cy="1140415"/>
          </a:xfrm>
        </p:grpSpPr>
        <p:sp>
          <p:nvSpPr>
            <p:cNvPr id="6" name="Oval 5">
              <a:extLst>
                <a:ext uri="{FF2B5EF4-FFF2-40B4-BE49-F238E27FC236}">
                  <a16:creationId xmlns:a16="http://schemas.microsoft.com/office/drawing/2014/main" id="{2B41CBBC-91BC-3212-A89C-64A7DC2C09D7}"/>
                </a:ext>
              </a:extLst>
            </p:cNvPr>
            <p:cNvSpPr/>
            <p:nvPr/>
          </p:nvSpPr>
          <p:spPr>
            <a:xfrm>
              <a:off x="5346436" y="2544466"/>
              <a:ext cx="1109313" cy="11404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Lightbulb and gear with solid fill">
              <a:extLst>
                <a:ext uri="{FF2B5EF4-FFF2-40B4-BE49-F238E27FC236}">
                  <a16:creationId xmlns:a16="http://schemas.microsoft.com/office/drawing/2014/main" id="{43A3F785-7D98-590A-CE31-55130CE9B46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439550" y="2657473"/>
              <a:ext cx="914400" cy="914400"/>
            </a:xfrm>
            <a:prstGeom prst="rect">
              <a:avLst/>
            </a:prstGeom>
          </p:spPr>
        </p:pic>
      </p:grpSp>
      <p:grpSp>
        <p:nvGrpSpPr>
          <p:cNvPr id="7" name="Group 6">
            <a:extLst>
              <a:ext uri="{FF2B5EF4-FFF2-40B4-BE49-F238E27FC236}">
                <a16:creationId xmlns:a16="http://schemas.microsoft.com/office/drawing/2014/main" id="{3B0A3680-6149-AB92-43FB-C02D56B3C964}"/>
              </a:ext>
            </a:extLst>
          </p:cNvPr>
          <p:cNvGrpSpPr/>
          <p:nvPr/>
        </p:nvGrpSpPr>
        <p:grpSpPr>
          <a:xfrm>
            <a:off x="3459407" y="2705899"/>
            <a:ext cx="909393" cy="1149961"/>
            <a:chOff x="4730417" y="5341609"/>
            <a:chExt cx="1109313" cy="1149961"/>
          </a:xfrm>
        </p:grpSpPr>
        <p:sp>
          <p:nvSpPr>
            <p:cNvPr id="19" name="Oval 18">
              <a:extLst>
                <a:ext uri="{FF2B5EF4-FFF2-40B4-BE49-F238E27FC236}">
                  <a16:creationId xmlns:a16="http://schemas.microsoft.com/office/drawing/2014/main" id="{462E59EA-E9FA-C7B9-EA07-7F3B9DAA362D}"/>
                </a:ext>
              </a:extLst>
            </p:cNvPr>
            <p:cNvSpPr/>
            <p:nvPr/>
          </p:nvSpPr>
          <p:spPr>
            <a:xfrm>
              <a:off x="4730417" y="5341609"/>
              <a:ext cx="1109313" cy="1149961"/>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Graphic 11" descr="Books with solid fill">
              <a:extLst>
                <a:ext uri="{FF2B5EF4-FFF2-40B4-BE49-F238E27FC236}">
                  <a16:creationId xmlns:a16="http://schemas.microsoft.com/office/drawing/2014/main" id="{30C807DF-321C-2970-AF42-C5A2D06DFB8A}"/>
                </a:ext>
              </a:extLst>
            </p:cNvPr>
            <p:cNvSpPr/>
            <p:nvPr/>
          </p:nvSpPr>
          <p:spPr>
            <a:xfrm>
              <a:off x="4773559" y="5658665"/>
              <a:ext cx="1019593" cy="515850"/>
            </a:xfrm>
            <a:custGeom>
              <a:avLst/>
              <a:gdLst>
                <a:gd name="connsiteX0" fmla="*/ 1019594 w 1019593"/>
                <a:gd name="connsiteY0" fmla="*/ 181683 h 515850"/>
                <a:gd name="connsiteX1" fmla="*/ 957365 w 1019593"/>
                <a:gd name="connsiteY1" fmla="*/ 169355 h 515850"/>
                <a:gd name="connsiteX2" fmla="*/ 957365 w 1019593"/>
                <a:gd name="connsiteY2" fmla="*/ 98628 h 515850"/>
                <a:gd name="connsiteX3" fmla="*/ 1019594 w 1019593"/>
                <a:gd name="connsiteY3" fmla="*/ 84353 h 515850"/>
                <a:gd name="connsiteX4" fmla="*/ 598353 w 1019593"/>
                <a:gd name="connsiteY4" fmla="*/ 0 h 515850"/>
                <a:gd name="connsiteX5" fmla="*/ 86163 w 1019593"/>
                <a:gd name="connsiteY5" fmla="*/ 97330 h 515850"/>
                <a:gd name="connsiteX6" fmla="*/ 35901 w 1019593"/>
                <a:gd name="connsiteY6" fmla="*/ 175195 h 515850"/>
                <a:gd name="connsiteX7" fmla="*/ 41885 w 1019593"/>
                <a:gd name="connsiteY7" fmla="*/ 203745 h 515850"/>
                <a:gd name="connsiteX8" fmla="*/ 0 w 1019593"/>
                <a:gd name="connsiteY8" fmla="*/ 279014 h 515850"/>
                <a:gd name="connsiteX9" fmla="*/ 35901 w 1019593"/>
                <a:gd name="connsiteY9" fmla="*/ 335465 h 515850"/>
                <a:gd name="connsiteX10" fmla="*/ 33508 w 1019593"/>
                <a:gd name="connsiteY10" fmla="*/ 376344 h 515850"/>
                <a:gd name="connsiteX11" fmla="*/ 95736 w 1019593"/>
                <a:gd name="connsiteY11" fmla="*/ 441231 h 515850"/>
                <a:gd name="connsiteX12" fmla="*/ 428421 w 1019593"/>
                <a:gd name="connsiteY12" fmla="*/ 515851 h 515850"/>
                <a:gd name="connsiteX13" fmla="*/ 1017200 w 1019593"/>
                <a:gd name="connsiteY13" fmla="*/ 383481 h 515850"/>
                <a:gd name="connsiteX14" fmla="*/ 954972 w 1019593"/>
                <a:gd name="connsiteY14" fmla="*/ 371153 h 515850"/>
                <a:gd name="connsiteX15" fmla="*/ 954972 w 1019593"/>
                <a:gd name="connsiteY15" fmla="*/ 299777 h 515850"/>
                <a:gd name="connsiteX16" fmla="*/ 1017200 w 1019593"/>
                <a:gd name="connsiteY16" fmla="*/ 285502 h 515850"/>
                <a:gd name="connsiteX17" fmla="*/ 921464 w 1019593"/>
                <a:gd name="connsiteY17" fmla="*/ 266036 h 515850"/>
                <a:gd name="connsiteX18" fmla="*/ 921464 w 1019593"/>
                <a:gd name="connsiteY18" fmla="*/ 203745 h 515850"/>
                <a:gd name="connsiteX19" fmla="*/ 1019594 w 1019593"/>
                <a:gd name="connsiteY19" fmla="*/ 181683 h 515850"/>
                <a:gd name="connsiteX20" fmla="*/ 100523 w 1019593"/>
                <a:gd name="connsiteY20" fmla="*/ 142751 h 515850"/>
                <a:gd name="connsiteX21" fmla="*/ 433208 w 1019593"/>
                <a:gd name="connsiteY21" fmla="*/ 213478 h 515850"/>
                <a:gd name="connsiteX22" fmla="*/ 910693 w 1019593"/>
                <a:gd name="connsiteY22" fmla="*/ 109010 h 515850"/>
                <a:gd name="connsiteX23" fmla="*/ 910693 w 1019593"/>
                <a:gd name="connsiteY23" fmla="*/ 164813 h 515850"/>
                <a:gd name="connsiteX24" fmla="*/ 433208 w 1019593"/>
                <a:gd name="connsiteY24" fmla="*/ 272525 h 515850"/>
                <a:gd name="connsiteX25" fmla="*/ 100523 w 1019593"/>
                <a:gd name="connsiteY25" fmla="*/ 201149 h 515850"/>
                <a:gd name="connsiteX26" fmla="*/ 100523 w 1019593"/>
                <a:gd name="connsiteY26" fmla="*/ 142751 h 515850"/>
                <a:gd name="connsiteX27" fmla="*/ 908300 w 1019593"/>
                <a:gd name="connsiteY27" fmla="*/ 366611 h 515850"/>
                <a:gd name="connsiteX28" fmla="*/ 430814 w 1019593"/>
                <a:gd name="connsiteY28" fmla="*/ 473674 h 515850"/>
                <a:gd name="connsiteX29" fmla="*/ 96933 w 1019593"/>
                <a:gd name="connsiteY29" fmla="*/ 402299 h 515850"/>
                <a:gd name="connsiteX30" fmla="*/ 96933 w 1019593"/>
                <a:gd name="connsiteY30" fmla="*/ 351687 h 515850"/>
                <a:gd name="connsiteX31" fmla="*/ 394913 w 1019593"/>
                <a:gd name="connsiteY31" fmla="*/ 417871 h 515850"/>
                <a:gd name="connsiteX32" fmla="*/ 909497 w 1019593"/>
                <a:gd name="connsiteY32" fmla="*/ 307564 h 515850"/>
                <a:gd name="connsiteX33" fmla="*/ 908300 w 1019593"/>
                <a:gd name="connsiteY33" fmla="*/ 366611 h 515850"/>
                <a:gd name="connsiteX34" fmla="*/ 874792 w 1019593"/>
                <a:gd name="connsiteY34" fmla="*/ 269281 h 515850"/>
                <a:gd name="connsiteX35" fmla="*/ 397306 w 1019593"/>
                <a:gd name="connsiteY35" fmla="*/ 376344 h 515850"/>
                <a:gd name="connsiteX36" fmla="*/ 64622 w 1019593"/>
                <a:gd name="connsiteY36" fmla="*/ 304968 h 515850"/>
                <a:gd name="connsiteX37" fmla="*/ 64622 w 1019593"/>
                <a:gd name="connsiteY37" fmla="*/ 246570 h 515850"/>
                <a:gd name="connsiteX38" fmla="*/ 406880 w 1019593"/>
                <a:gd name="connsiteY38" fmla="*/ 320541 h 515850"/>
                <a:gd name="connsiteX39" fmla="*/ 875989 w 1019593"/>
                <a:gd name="connsiteY39" fmla="*/ 214127 h 515850"/>
                <a:gd name="connsiteX40" fmla="*/ 875989 w 1019593"/>
                <a:gd name="connsiteY40" fmla="*/ 269281 h 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19593" h="515850">
                  <a:moveTo>
                    <a:pt x="1019594" y="181683"/>
                  </a:moveTo>
                  <a:lnTo>
                    <a:pt x="957365" y="169355"/>
                  </a:lnTo>
                  <a:lnTo>
                    <a:pt x="957365" y="98628"/>
                  </a:lnTo>
                  <a:lnTo>
                    <a:pt x="1019594" y="84353"/>
                  </a:lnTo>
                  <a:lnTo>
                    <a:pt x="598353" y="0"/>
                  </a:lnTo>
                  <a:lnTo>
                    <a:pt x="86163" y="97330"/>
                  </a:lnTo>
                  <a:cubicBezTo>
                    <a:pt x="37098" y="110308"/>
                    <a:pt x="35901" y="145995"/>
                    <a:pt x="35901" y="175195"/>
                  </a:cubicBezTo>
                  <a:cubicBezTo>
                    <a:pt x="35901" y="184928"/>
                    <a:pt x="38295" y="194661"/>
                    <a:pt x="41885" y="203745"/>
                  </a:cubicBezTo>
                  <a:cubicBezTo>
                    <a:pt x="1197" y="218020"/>
                    <a:pt x="0" y="251112"/>
                    <a:pt x="0" y="279014"/>
                  </a:cubicBezTo>
                  <a:cubicBezTo>
                    <a:pt x="0" y="301724"/>
                    <a:pt x="9574" y="322488"/>
                    <a:pt x="35901" y="335465"/>
                  </a:cubicBezTo>
                  <a:cubicBezTo>
                    <a:pt x="29918" y="346496"/>
                    <a:pt x="33508" y="360122"/>
                    <a:pt x="33508" y="376344"/>
                  </a:cubicBezTo>
                  <a:cubicBezTo>
                    <a:pt x="33508" y="405543"/>
                    <a:pt x="47868" y="432147"/>
                    <a:pt x="95736" y="441231"/>
                  </a:cubicBezTo>
                  <a:lnTo>
                    <a:pt x="428421" y="515851"/>
                  </a:lnTo>
                  <a:lnTo>
                    <a:pt x="1017200" y="383481"/>
                  </a:lnTo>
                  <a:lnTo>
                    <a:pt x="954972" y="371153"/>
                  </a:lnTo>
                  <a:lnTo>
                    <a:pt x="954972" y="299777"/>
                  </a:lnTo>
                  <a:lnTo>
                    <a:pt x="1017200" y="285502"/>
                  </a:lnTo>
                  <a:lnTo>
                    <a:pt x="921464" y="266036"/>
                  </a:lnTo>
                  <a:lnTo>
                    <a:pt x="921464" y="203745"/>
                  </a:lnTo>
                  <a:lnTo>
                    <a:pt x="1019594" y="181683"/>
                  </a:lnTo>
                  <a:close/>
                  <a:moveTo>
                    <a:pt x="100523" y="142751"/>
                  </a:moveTo>
                  <a:lnTo>
                    <a:pt x="433208" y="213478"/>
                  </a:lnTo>
                  <a:lnTo>
                    <a:pt x="910693" y="109010"/>
                  </a:lnTo>
                  <a:lnTo>
                    <a:pt x="910693" y="164813"/>
                  </a:lnTo>
                  <a:lnTo>
                    <a:pt x="433208" y="272525"/>
                  </a:lnTo>
                  <a:lnTo>
                    <a:pt x="100523" y="201149"/>
                  </a:lnTo>
                  <a:lnTo>
                    <a:pt x="100523" y="142751"/>
                  </a:lnTo>
                  <a:close/>
                  <a:moveTo>
                    <a:pt x="908300" y="366611"/>
                  </a:moveTo>
                  <a:lnTo>
                    <a:pt x="430814" y="473674"/>
                  </a:lnTo>
                  <a:lnTo>
                    <a:pt x="96933" y="402299"/>
                  </a:lnTo>
                  <a:lnTo>
                    <a:pt x="96933" y="351687"/>
                  </a:lnTo>
                  <a:lnTo>
                    <a:pt x="394913" y="417871"/>
                  </a:lnTo>
                  <a:lnTo>
                    <a:pt x="909497" y="307564"/>
                  </a:lnTo>
                  <a:lnTo>
                    <a:pt x="908300" y="366611"/>
                  </a:lnTo>
                  <a:close/>
                  <a:moveTo>
                    <a:pt x="874792" y="269281"/>
                  </a:moveTo>
                  <a:lnTo>
                    <a:pt x="397306" y="376344"/>
                  </a:lnTo>
                  <a:lnTo>
                    <a:pt x="64622" y="304968"/>
                  </a:lnTo>
                  <a:lnTo>
                    <a:pt x="64622" y="246570"/>
                  </a:lnTo>
                  <a:lnTo>
                    <a:pt x="406880" y="320541"/>
                  </a:lnTo>
                  <a:lnTo>
                    <a:pt x="875989" y="214127"/>
                  </a:lnTo>
                  <a:lnTo>
                    <a:pt x="875989" y="269281"/>
                  </a:lnTo>
                  <a:close/>
                </a:path>
              </a:pathLst>
            </a:custGeom>
            <a:solidFill>
              <a:schemeClr val="bg1"/>
            </a:solidFill>
            <a:ln w="11906" cap="flat">
              <a:noFill/>
              <a:prstDash val="solid"/>
              <a:miter/>
            </a:ln>
          </p:spPr>
          <p:txBody>
            <a:bodyPr rtlCol="0" anchor="ctr"/>
            <a:lstStyle/>
            <a:p>
              <a:endParaRPr lang="en-IN"/>
            </a:p>
          </p:txBody>
        </p:sp>
      </p:grpSp>
      <p:grpSp>
        <p:nvGrpSpPr>
          <p:cNvPr id="11" name="Group 10">
            <a:extLst>
              <a:ext uri="{FF2B5EF4-FFF2-40B4-BE49-F238E27FC236}">
                <a16:creationId xmlns:a16="http://schemas.microsoft.com/office/drawing/2014/main" id="{790ED12D-F574-B886-5F83-E08902A47188}"/>
              </a:ext>
            </a:extLst>
          </p:cNvPr>
          <p:cNvGrpSpPr/>
          <p:nvPr/>
        </p:nvGrpSpPr>
        <p:grpSpPr>
          <a:xfrm>
            <a:off x="2462255" y="5587470"/>
            <a:ext cx="1358993" cy="1140415"/>
            <a:chOff x="2513604" y="7802023"/>
            <a:chExt cx="1657753" cy="1140415"/>
          </a:xfrm>
        </p:grpSpPr>
        <p:sp>
          <p:nvSpPr>
            <p:cNvPr id="18" name="Oval 17">
              <a:extLst>
                <a:ext uri="{FF2B5EF4-FFF2-40B4-BE49-F238E27FC236}">
                  <a16:creationId xmlns:a16="http://schemas.microsoft.com/office/drawing/2014/main" id="{880CD580-C1FA-D382-9FDE-BF81A4EF7583}"/>
                </a:ext>
              </a:extLst>
            </p:cNvPr>
            <p:cNvSpPr/>
            <p:nvPr/>
          </p:nvSpPr>
          <p:spPr>
            <a:xfrm>
              <a:off x="2787825" y="7802023"/>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Graphic 13" descr="Question mark with solid fill">
              <a:extLst>
                <a:ext uri="{FF2B5EF4-FFF2-40B4-BE49-F238E27FC236}">
                  <a16:creationId xmlns:a16="http://schemas.microsoft.com/office/drawing/2014/main" id="{C50776C3-A3F2-7CED-D179-70BE3000C1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13604" y="7971679"/>
              <a:ext cx="1657753" cy="720285"/>
            </a:xfrm>
            <a:prstGeom prst="rect">
              <a:avLst/>
            </a:prstGeom>
          </p:spPr>
        </p:pic>
      </p:grpSp>
      <p:sp>
        <p:nvSpPr>
          <p:cNvPr id="9" name="TextBox 8">
            <a:extLst>
              <a:ext uri="{FF2B5EF4-FFF2-40B4-BE49-F238E27FC236}">
                <a16:creationId xmlns:a16="http://schemas.microsoft.com/office/drawing/2014/main" id="{F6AC16A4-40E9-7B3B-021C-AD30788783A6}"/>
              </a:ext>
            </a:extLst>
          </p:cNvPr>
          <p:cNvSpPr txBox="1"/>
          <p:nvPr/>
        </p:nvSpPr>
        <p:spPr>
          <a:xfrm>
            <a:off x="6675120" y="2255520"/>
            <a:ext cx="5196840" cy="369332"/>
          </a:xfrm>
          <a:prstGeom prst="rect">
            <a:avLst/>
          </a:prstGeom>
          <a:noFill/>
        </p:spPr>
        <p:txBody>
          <a:bodyPr wrap="square" rtlCol="0">
            <a:spAutoFit/>
          </a:bodyPr>
          <a:lstStyle/>
          <a:p>
            <a:r>
              <a:rPr lang="en-US" dirty="0"/>
              <a:t>  </a:t>
            </a:r>
            <a:endParaRPr lang="en-IN" dirty="0"/>
          </a:p>
        </p:txBody>
      </p:sp>
      <p:sp>
        <p:nvSpPr>
          <p:cNvPr id="20" name="TextBox 19">
            <a:extLst>
              <a:ext uri="{FF2B5EF4-FFF2-40B4-BE49-F238E27FC236}">
                <a16:creationId xmlns:a16="http://schemas.microsoft.com/office/drawing/2014/main" id="{1776B800-C4C1-7C2E-FEA2-BBF18D688AA9}"/>
              </a:ext>
            </a:extLst>
          </p:cNvPr>
          <p:cNvSpPr txBox="1"/>
          <p:nvPr/>
        </p:nvSpPr>
        <p:spPr>
          <a:xfrm>
            <a:off x="6283811" y="685529"/>
            <a:ext cx="5334000" cy="646331"/>
          </a:xfrm>
          <a:prstGeom prst="rect">
            <a:avLst/>
          </a:prstGeom>
          <a:solidFill>
            <a:srgbClr val="C00000"/>
          </a:solidFill>
        </p:spPr>
        <p:txBody>
          <a:bodyPr wrap="square" rtlCol="0">
            <a:spAutoFit/>
          </a:bodyPr>
          <a:lstStyle/>
          <a:p>
            <a:pPr algn="ctr"/>
            <a:r>
              <a:rPr lang="en-US" sz="3600" dirty="0">
                <a:latin typeface="Arial Black" panose="020B0A04020102020204" pitchFamily="34" charset="0"/>
              </a:rPr>
              <a:t>  KEY QUESTIONS</a:t>
            </a:r>
            <a:endParaRPr lang="en-IN" sz="3600" dirty="0">
              <a:effectLst>
                <a:outerShdw blurRad="38100" dist="38100" dir="2700000" algn="tl">
                  <a:srgbClr val="000000">
                    <a:alpha val="43137"/>
                  </a:srgbClr>
                </a:outerShdw>
              </a:effectLst>
              <a:latin typeface="Arial Black" panose="020B0A04020102020204" pitchFamily="34" charset="0"/>
            </a:endParaRPr>
          </a:p>
        </p:txBody>
      </p:sp>
      <p:grpSp>
        <p:nvGrpSpPr>
          <p:cNvPr id="28" name="Group 27">
            <a:extLst>
              <a:ext uri="{FF2B5EF4-FFF2-40B4-BE49-F238E27FC236}">
                <a16:creationId xmlns:a16="http://schemas.microsoft.com/office/drawing/2014/main" id="{A8387E29-E66B-FA3F-9243-D89DBA52196E}"/>
              </a:ext>
            </a:extLst>
          </p:cNvPr>
          <p:cNvGrpSpPr/>
          <p:nvPr/>
        </p:nvGrpSpPr>
        <p:grpSpPr>
          <a:xfrm>
            <a:off x="967504" y="7926450"/>
            <a:ext cx="1054719" cy="1140415"/>
            <a:chOff x="2426768" y="6026034"/>
            <a:chExt cx="1054719" cy="1140415"/>
          </a:xfrm>
        </p:grpSpPr>
        <p:sp>
          <p:nvSpPr>
            <p:cNvPr id="29" name="Oval 28">
              <a:extLst>
                <a:ext uri="{FF2B5EF4-FFF2-40B4-BE49-F238E27FC236}">
                  <a16:creationId xmlns:a16="http://schemas.microsoft.com/office/drawing/2014/main" id="{392ED7CE-3131-3043-0FCF-68311DE47D9D}"/>
                </a:ext>
              </a:extLst>
            </p:cNvPr>
            <p:cNvSpPr/>
            <p:nvPr/>
          </p:nvSpPr>
          <p:spPr>
            <a:xfrm>
              <a:off x="2426768" y="6026034"/>
              <a:ext cx="1048637"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 name="Graphic 29" descr="Earth globe: Americas with solid fill">
              <a:extLst>
                <a:ext uri="{FF2B5EF4-FFF2-40B4-BE49-F238E27FC236}">
                  <a16:creationId xmlns:a16="http://schemas.microsoft.com/office/drawing/2014/main" id="{91876D6B-1086-D7B9-D9BE-5636EC471F3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428294" y="6069644"/>
              <a:ext cx="1053193" cy="1053193"/>
            </a:xfrm>
            <a:prstGeom prst="rect">
              <a:avLst/>
            </a:prstGeom>
          </p:spPr>
        </p:pic>
      </p:grpSp>
      <p:sp>
        <p:nvSpPr>
          <p:cNvPr id="10" name="TextBox 9">
            <a:extLst>
              <a:ext uri="{FF2B5EF4-FFF2-40B4-BE49-F238E27FC236}">
                <a16:creationId xmlns:a16="http://schemas.microsoft.com/office/drawing/2014/main" id="{C50DC267-C016-CCDD-9649-6427F4D7767A}"/>
              </a:ext>
            </a:extLst>
          </p:cNvPr>
          <p:cNvSpPr txBox="1"/>
          <p:nvPr/>
        </p:nvSpPr>
        <p:spPr>
          <a:xfrm>
            <a:off x="5358809" y="2169042"/>
            <a:ext cx="6513151" cy="2954655"/>
          </a:xfrm>
          <a:prstGeom prst="rect">
            <a:avLst/>
          </a:prstGeom>
          <a:noFill/>
        </p:spPr>
        <p:txBody>
          <a:bodyPr wrap="square" rtlCol="0">
            <a:spAutoFit/>
          </a:bodyPr>
          <a:lstStyle/>
          <a:p>
            <a:pPr marL="285750" indent="-285750">
              <a:buFont typeface="Arial" panose="020B0604020202020204" pitchFamily="34" charset="0"/>
              <a:buChar char="•"/>
            </a:pPr>
            <a:r>
              <a:rPr lang="en-US" sz="2400" b="1" dirty="0"/>
              <a:t>Are there any countries that show an abnormal pattern or are deviating from the others?</a:t>
            </a:r>
          </a:p>
          <a:p>
            <a:pPr marL="285750" indent="-285750">
              <a:buFont typeface="Arial" panose="020B0604020202020204" pitchFamily="34" charset="0"/>
              <a:buChar char="•"/>
            </a:pPr>
            <a:r>
              <a:rPr lang="en-US" sz="2400" b="1" dirty="0"/>
              <a:t>How much does a country spend in other sectors and what are its effects?</a:t>
            </a:r>
          </a:p>
          <a:p>
            <a:pPr marL="285750" indent="-285750">
              <a:buFont typeface="Arial" panose="020B0604020202020204" pitchFamily="34" charset="0"/>
              <a:buChar char="•"/>
            </a:pPr>
            <a:r>
              <a:rPr lang="en-US" sz="2400" b="1" dirty="0"/>
              <a:t>How are different development indicators dependent on each other and how they affect a country?</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8984431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3.33333E-6 4.81481E-6 L -0.09115 -0.27269 " pathEditMode="relative" rAng="0" ptsTypes="AA">
                                      <p:cBhvr>
                                        <p:cTn id="6" dur="2000" fill="hold"/>
                                        <p:tgtEl>
                                          <p:spTgt spid="24"/>
                                        </p:tgtEl>
                                        <p:attrNameLst>
                                          <p:attrName>ppt_x</p:attrName>
                                          <p:attrName>ppt_y</p:attrName>
                                        </p:attrNameLst>
                                      </p:cBhvr>
                                      <p:rCtr x="-4557" y="-13634"/>
                                    </p:animMotion>
                                  </p:childTnLst>
                                </p:cTn>
                              </p:par>
                              <p:par>
                                <p:cTn id="7" presetID="64" presetClass="path" presetSubtype="0" accel="50000" decel="50000" fill="hold" nodeType="withEffect">
                                  <p:stCondLst>
                                    <p:cond delay="0"/>
                                  </p:stCondLst>
                                  <p:childTnLst>
                                    <p:animMotion origin="layout" path="M -3.54167E-6 -2.22222E-6 L -0.04804 -0.46111 " pathEditMode="relative" rAng="0" ptsTypes="AA">
                                      <p:cBhvr>
                                        <p:cTn id="8" dur="2000" fill="hold"/>
                                        <p:tgtEl>
                                          <p:spTgt spid="7"/>
                                        </p:tgtEl>
                                        <p:attrNameLst>
                                          <p:attrName>ppt_x</p:attrName>
                                          <p:attrName>ppt_y</p:attrName>
                                        </p:attrNameLst>
                                      </p:cBhvr>
                                      <p:rCtr x="-2409" y="-23056"/>
                                    </p:animMotion>
                                  </p:childTnLst>
                                </p:cTn>
                              </p:par>
                              <p:par>
                                <p:cTn id="9" presetID="64" presetClass="path" presetSubtype="0" accel="50000" decel="50000" fill="hold" nodeType="withEffect">
                                  <p:stCondLst>
                                    <p:cond delay="0"/>
                                  </p:stCondLst>
                                  <p:childTnLst>
                                    <p:animMotion origin="layout" path="M -2.29167E-6 3.33333E-6 L 0.06328 -0.42037 " pathEditMode="relative" rAng="0" ptsTypes="AA">
                                      <p:cBhvr>
                                        <p:cTn id="10" dur="2000" fill="hold"/>
                                        <p:tgtEl>
                                          <p:spTgt spid="11"/>
                                        </p:tgtEl>
                                        <p:attrNameLst>
                                          <p:attrName>ppt_x</p:attrName>
                                          <p:attrName>ppt_y</p:attrName>
                                        </p:attrNameLst>
                                      </p:cBhvr>
                                      <p:rCtr x="3047" y="-22037"/>
                                    </p:animMotion>
                                  </p:childTnLst>
                                </p:cTn>
                              </p:par>
                              <p:par>
                                <p:cTn id="11" presetID="64" presetClass="path" presetSubtype="0" accel="50000" decel="50000" fill="hold" nodeType="withEffect">
                                  <p:stCondLst>
                                    <p:cond delay="0"/>
                                  </p:stCondLst>
                                  <p:childTnLst>
                                    <p:animMotion origin="layout" path="M 3.95833E-6 1.11111E-6 L 0.13515 -0.34097 " pathEditMode="relative" rAng="0" ptsTypes="AA">
                                      <p:cBhvr>
                                        <p:cTn id="12" dur="2000" fill="hold"/>
                                        <p:tgtEl>
                                          <p:spTgt spid="28"/>
                                        </p:tgtEl>
                                        <p:attrNameLst>
                                          <p:attrName>ppt_x</p:attrName>
                                          <p:attrName>ppt_y</p:attrName>
                                        </p:attrNameLst>
                                      </p:cBhvr>
                                      <p:rCtr x="6758" y="-17315"/>
                                    </p:animMotion>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11736" y="-207658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Oval 14">
            <a:extLst>
              <a:ext uri="{FF2B5EF4-FFF2-40B4-BE49-F238E27FC236}">
                <a16:creationId xmlns:a16="http://schemas.microsoft.com/office/drawing/2014/main" id="{08C212F6-B729-2C0D-F322-49D988E3ADAD}"/>
              </a:ext>
            </a:extLst>
          </p:cNvPr>
          <p:cNvSpPr/>
          <p:nvPr/>
        </p:nvSpPr>
        <p:spPr>
          <a:xfrm>
            <a:off x="-5648281" y="5131479"/>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8" name="Group 27">
            <a:extLst>
              <a:ext uri="{FF2B5EF4-FFF2-40B4-BE49-F238E27FC236}">
                <a16:creationId xmlns:a16="http://schemas.microsoft.com/office/drawing/2014/main" id="{86884A12-60CA-A942-3207-EA7F5A9DCCA5}"/>
              </a:ext>
            </a:extLst>
          </p:cNvPr>
          <p:cNvGrpSpPr/>
          <p:nvPr/>
        </p:nvGrpSpPr>
        <p:grpSpPr>
          <a:xfrm>
            <a:off x="534874" y="8082272"/>
            <a:ext cx="1189358" cy="1045331"/>
            <a:chOff x="-554657" y="8776401"/>
            <a:chExt cx="1235479" cy="1140415"/>
          </a:xfrm>
        </p:grpSpPr>
        <p:sp>
          <p:nvSpPr>
            <p:cNvPr id="17" name="Oval 16">
              <a:extLst>
                <a:ext uri="{FF2B5EF4-FFF2-40B4-BE49-F238E27FC236}">
                  <a16:creationId xmlns:a16="http://schemas.microsoft.com/office/drawing/2014/main" id="{59DEBB06-EB39-0171-2973-1FA49BCA0982}"/>
                </a:ext>
              </a:extLst>
            </p:cNvPr>
            <p:cNvSpPr/>
            <p:nvPr/>
          </p:nvSpPr>
          <p:spPr>
            <a:xfrm>
              <a:off x="-554657" y="8776401"/>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5240" y="8809344"/>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1146270" y="0"/>
            <a:ext cx="3573038" cy="6858000"/>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908249" y="0"/>
            <a:ext cx="226247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gradFill>
            <a:gsLst>
              <a:gs pos="92316">
                <a:srgbClr val="BACCE9"/>
              </a:gs>
              <a:gs pos="0">
                <a:schemeClr val="accent1">
                  <a:lumMod val="7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9432554"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 name="Group 6">
            <a:extLst>
              <a:ext uri="{FF2B5EF4-FFF2-40B4-BE49-F238E27FC236}">
                <a16:creationId xmlns:a16="http://schemas.microsoft.com/office/drawing/2014/main" id="{3B0A3680-6149-AB92-43FB-C02D56B3C964}"/>
              </a:ext>
            </a:extLst>
          </p:cNvPr>
          <p:cNvGrpSpPr/>
          <p:nvPr/>
        </p:nvGrpSpPr>
        <p:grpSpPr>
          <a:xfrm>
            <a:off x="2894938" y="-444866"/>
            <a:ext cx="909393" cy="1149961"/>
            <a:chOff x="4730418" y="5341609"/>
            <a:chExt cx="1109313" cy="1149961"/>
          </a:xfrm>
        </p:grpSpPr>
        <p:sp>
          <p:nvSpPr>
            <p:cNvPr id="19" name="Oval 18">
              <a:extLst>
                <a:ext uri="{FF2B5EF4-FFF2-40B4-BE49-F238E27FC236}">
                  <a16:creationId xmlns:a16="http://schemas.microsoft.com/office/drawing/2014/main" id="{462E59EA-E9FA-C7B9-EA07-7F3B9DAA362D}"/>
                </a:ext>
              </a:extLst>
            </p:cNvPr>
            <p:cNvSpPr/>
            <p:nvPr/>
          </p:nvSpPr>
          <p:spPr>
            <a:xfrm>
              <a:off x="4730418" y="5341609"/>
              <a:ext cx="1109313" cy="1149961"/>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Graphic 11" descr="Books with solid fill">
              <a:extLst>
                <a:ext uri="{FF2B5EF4-FFF2-40B4-BE49-F238E27FC236}">
                  <a16:creationId xmlns:a16="http://schemas.microsoft.com/office/drawing/2014/main" id="{30C807DF-321C-2970-AF42-C5A2D06DFB8A}"/>
                </a:ext>
              </a:extLst>
            </p:cNvPr>
            <p:cNvSpPr/>
            <p:nvPr/>
          </p:nvSpPr>
          <p:spPr>
            <a:xfrm>
              <a:off x="4773559" y="5658665"/>
              <a:ext cx="1019593" cy="515850"/>
            </a:xfrm>
            <a:custGeom>
              <a:avLst/>
              <a:gdLst>
                <a:gd name="connsiteX0" fmla="*/ 1019594 w 1019593"/>
                <a:gd name="connsiteY0" fmla="*/ 181683 h 515850"/>
                <a:gd name="connsiteX1" fmla="*/ 957365 w 1019593"/>
                <a:gd name="connsiteY1" fmla="*/ 169355 h 515850"/>
                <a:gd name="connsiteX2" fmla="*/ 957365 w 1019593"/>
                <a:gd name="connsiteY2" fmla="*/ 98628 h 515850"/>
                <a:gd name="connsiteX3" fmla="*/ 1019594 w 1019593"/>
                <a:gd name="connsiteY3" fmla="*/ 84353 h 515850"/>
                <a:gd name="connsiteX4" fmla="*/ 598353 w 1019593"/>
                <a:gd name="connsiteY4" fmla="*/ 0 h 515850"/>
                <a:gd name="connsiteX5" fmla="*/ 86163 w 1019593"/>
                <a:gd name="connsiteY5" fmla="*/ 97330 h 515850"/>
                <a:gd name="connsiteX6" fmla="*/ 35901 w 1019593"/>
                <a:gd name="connsiteY6" fmla="*/ 175195 h 515850"/>
                <a:gd name="connsiteX7" fmla="*/ 41885 w 1019593"/>
                <a:gd name="connsiteY7" fmla="*/ 203745 h 515850"/>
                <a:gd name="connsiteX8" fmla="*/ 0 w 1019593"/>
                <a:gd name="connsiteY8" fmla="*/ 279014 h 515850"/>
                <a:gd name="connsiteX9" fmla="*/ 35901 w 1019593"/>
                <a:gd name="connsiteY9" fmla="*/ 335465 h 515850"/>
                <a:gd name="connsiteX10" fmla="*/ 33508 w 1019593"/>
                <a:gd name="connsiteY10" fmla="*/ 376344 h 515850"/>
                <a:gd name="connsiteX11" fmla="*/ 95736 w 1019593"/>
                <a:gd name="connsiteY11" fmla="*/ 441231 h 515850"/>
                <a:gd name="connsiteX12" fmla="*/ 428421 w 1019593"/>
                <a:gd name="connsiteY12" fmla="*/ 515851 h 515850"/>
                <a:gd name="connsiteX13" fmla="*/ 1017200 w 1019593"/>
                <a:gd name="connsiteY13" fmla="*/ 383481 h 515850"/>
                <a:gd name="connsiteX14" fmla="*/ 954972 w 1019593"/>
                <a:gd name="connsiteY14" fmla="*/ 371153 h 515850"/>
                <a:gd name="connsiteX15" fmla="*/ 954972 w 1019593"/>
                <a:gd name="connsiteY15" fmla="*/ 299777 h 515850"/>
                <a:gd name="connsiteX16" fmla="*/ 1017200 w 1019593"/>
                <a:gd name="connsiteY16" fmla="*/ 285502 h 515850"/>
                <a:gd name="connsiteX17" fmla="*/ 921464 w 1019593"/>
                <a:gd name="connsiteY17" fmla="*/ 266036 h 515850"/>
                <a:gd name="connsiteX18" fmla="*/ 921464 w 1019593"/>
                <a:gd name="connsiteY18" fmla="*/ 203745 h 515850"/>
                <a:gd name="connsiteX19" fmla="*/ 1019594 w 1019593"/>
                <a:gd name="connsiteY19" fmla="*/ 181683 h 515850"/>
                <a:gd name="connsiteX20" fmla="*/ 100523 w 1019593"/>
                <a:gd name="connsiteY20" fmla="*/ 142751 h 515850"/>
                <a:gd name="connsiteX21" fmla="*/ 433208 w 1019593"/>
                <a:gd name="connsiteY21" fmla="*/ 213478 h 515850"/>
                <a:gd name="connsiteX22" fmla="*/ 910693 w 1019593"/>
                <a:gd name="connsiteY22" fmla="*/ 109010 h 515850"/>
                <a:gd name="connsiteX23" fmla="*/ 910693 w 1019593"/>
                <a:gd name="connsiteY23" fmla="*/ 164813 h 515850"/>
                <a:gd name="connsiteX24" fmla="*/ 433208 w 1019593"/>
                <a:gd name="connsiteY24" fmla="*/ 272525 h 515850"/>
                <a:gd name="connsiteX25" fmla="*/ 100523 w 1019593"/>
                <a:gd name="connsiteY25" fmla="*/ 201149 h 515850"/>
                <a:gd name="connsiteX26" fmla="*/ 100523 w 1019593"/>
                <a:gd name="connsiteY26" fmla="*/ 142751 h 515850"/>
                <a:gd name="connsiteX27" fmla="*/ 908300 w 1019593"/>
                <a:gd name="connsiteY27" fmla="*/ 366611 h 515850"/>
                <a:gd name="connsiteX28" fmla="*/ 430814 w 1019593"/>
                <a:gd name="connsiteY28" fmla="*/ 473674 h 515850"/>
                <a:gd name="connsiteX29" fmla="*/ 96933 w 1019593"/>
                <a:gd name="connsiteY29" fmla="*/ 402299 h 515850"/>
                <a:gd name="connsiteX30" fmla="*/ 96933 w 1019593"/>
                <a:gd name="connsiteY30" fmla="*/ 351687 h 515850"/>
                <a:gd name="connsiteX31" fmla="*/ 394913 w 1019593"/>
                <a:gd name="connsiteY31" fmla="*/ 417871 h 515850"/>
                <a:gd name="connsiteX32" fmla="*/ 909497 w 1019593"/>
                <a:gd name="connsiteY32" fmla="*/ 307564 h 515850"/>
                <a:gd name="connsiteX33" fmla="*/ 908300 w 1019593"/>
                <a:gd name="connsiteY33" fmla="*/ 366611 h 515850"/>
                <a:gd name="connsiteX34" fmla="*/ 874792 w 1019593"/>
                <a:gd name="connsiteY34" fmla="*/ 269281 h 515850"/>
                <a:gd name="connsiteX35" fmla="*/ 397306 w 1019593"/>
                <a:gd name="connsiteY35" fmla="*/ 376344 h 515850"/>
                <a:gd name="connsiteX36" fmla="*/ 64622 w 1019593"/>
                <a:gd name="connsiteY36" fmla="*/ 304968 h 515850"/>
                <a:gd name="connsiteX37" fmla="*/ 64622 w 1019593"/>
                <a:gd name="connsiteY37" fmla="*/ 246570 h 515850"/>
                <a:gd name="connsiteX38" fmla="*/ 406880 w 1019593"/>
                <a:gd name="connsiteY38" fmla="*/ 320541 h 515850"/>
                <a:gd name="connsiteX39" fmla="*/ 875989 w 1019593"/>
                <a:gd name="connsiteY39" fmla="*/ 214127 h 515850"/>
                <a:gd name="connsiteX40" fmla="*/ 875989 w 1019593"/>
                <a:gd name="connsiteY40" fmla="*/ 269281 h 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19593" h="515850">
                  <a:moveTo>
                    <a:pt x="1019594" y="181683"/>
                  </a:moveTo>
                  <a:lnTo>
                    <a:pt x="957365" y="169355"/>
                  </a:lnTo>
                  <a:lnTo>
                    <a:pt x="957365" y="98628"/>
                  </a:lnTo>
                  <a:lnTo>
                    <a:pt x="1019594" y="84353"/>
                  </a:lnTo>
                  <a:lnTo>
                    <a:pt x="598353" y="0"/>
                  </a:lnTo>
                  <a:lnTo>
                    <a:pt x="86163" y="97330"/>
                  </a:lnTo>
                  <a:cubicBezTo>
                    <a:pt x="37098" y="110308"/>
                    <a:pt x="35901" y="145995"/>
                    <a:pt x="35901" y="175195"/>
                  </a:cubicBezTo>
                  <a:cubicBezTo>
                    <a:pt x="35901" y="184928"/>
                    <a:pt x="38295" y="194661"/>
                    <a:pt x="41885" y="203745"/>
                  </a:cubicBezTo>
                  <a:cubicBezTo>
                    <a:pt x="1197" y="218020"/>
                    <a:pt x="0" y="251112"/>
                    <a:pt x="0" y="279014"/>
                  </a:cubicBezTo>
                  <a:cubicBezTo>
                    <a:pt x="0" y="301724"/>
                    <a:pt x="9574" y="322488"/>
                    <a:pt x="35901" y="335465"/>
                  </a:cubicBezTo>
                  <a:cubicBezTo>
                    <a:pt x="29918" y="346496"/>
                    <a:pt x="33508" y="360122"/>
                    <a:pt x="33508" y="376344"/>
                  </a:cubicBezTo>
                  <a:cubicBezTo>
                    <a:pt x="33508" y="405543"/>
                    <a:pt x="47868" y="432147"/>
                    <a:pt x="95736" y="441231"/>
                  </a:cubicBezTo>
                  <a:lnTo>
                    <a:pt x="428421" y="515851"/>
                  </a:lnTo>
                  <a:lnTo>
                    <a:pt x="1017200" y="383481"/>
                  </a:lnTo>
                  <a:lnTo>
                    <a:pt x="954972" y="371153"/>
                  </a:lnTo>
                  <a:lnTo>
                    <a:pt x="954972" y="299777"/>
                  </a:lnTo>
                  <a:lnTo>
                    <a:pt x="1017200" y="285502"/>
                  </a:lnTo>
                  <a:lnTo>
                    <a:pt x="921464" y="266036"/>
                  </a:lnTo>
                  <a:lnTo>
                    <a:pt x="921464" y="203745"/>
                  </a:lnTo>
                  <a:lnTo>
                    <a:pt x="1019594" y="181683"/>
                  </a:lnTo>
                  <a:close/>
                  <a:moveTo>
                    <a:pt x="100523" y="142751"/>
                  </a:moveTo>
                  <a:lnTo>
                    <a:pt x="433208" y="213478"/>
                  </a:lnTo>
                  <a:lnTo>
                    <a:pt x="910693" y="109010"/>
                  </a:lnTo>
                  <a:lnTo>
                    <a:pt x="910693" y="164813"/>
                  </a:lnTo>
                  <a:lnTo>
                    <a:pt x="433208" y="272525"/>
                  </a:lnTo>
                  <a:lnTo>
                    <a:pt x="100523" y="201149"/>
                  </a:lnTo>
                  <a:lnTo>
                    <a:pt x="100523" y="142751"/>
                  </a:lnTo>
                  <a:close/>
                  <a:moveTo>
                    <a:pt x="908300" y="366611"/>
                  </a:moveTo>
                  <a:lnTo>
                    <a:pt x="430814" y="473674"/>
                  </a:lnTo>
                  <a:lnTo>
                    <a:pt x="96933" y="402299"/>
                  </a:lnTo>
                  <a:lnTo>
                    <a:pt x="96933" y="351687"/>
                  </a:lnTo>
                  <a:lnTo>
                    <a:pt x="394913" y="417871"/>
                  </a:lnTo>
                  <a:lnTo>
                    <a:pt x="909497" y="307564"/>
                  </a:lnTo>
                  <a:lnTo>
                    <a:pt x="908300" y="366611"/>
                  </a:lnTo>
                  <a:close/>
                  <a:moveTo>
                    <a:pt x="874792" y="269281"/>
                  </a:moveTo>
                  <a:lnTo>
                    <a:pt x="397306" y="376344"/>
                  </a:lnTo>
                  <a:lnTo>
                    <a:pt x="64622" y="304968"/>
                  </a:lnTo>
                  <a:lnTo>
                    <a:pt x="64622" y="246570"/>
                  </a:lnTo>
                  <a:lnTo>
                    <a:pt x="406880" y="320541"/>
                  </a:lnTo>
                  <a:lnTo>
                    <a:pt x="875989" y="214127"/>
                  </a:lnTo>
                  <a:lnTo>
                    <a:pt x="875989" y="269281"/>
                  </a:lnTo>
                  <a:close/>
                </a:path>
              </a:pathLst>
            </a:custGeom>
            <a:solidFill>
              <a:schemeClr val="bg1"/>
            </a:solidFill>
            <a:ln w="11906" cap="flat">
              <a:noFill/>
              <a:prstDash val="solid"/>
              <a:miter/>
            </a:ln>
          </p:spPr>
          <p:txBody>
            <a:bodyPr rtlCol="0" anchor="ctr"/>
            <a:lstStyle/>
            <a:p>
              <a:endParaRPr lang="en-IN"/>
            </a:p>
          </p:txBody>
        </p:sp>
      </p:grpSp>
      <p:grpSp>
        <p:nvGrpSpPr>
          <p:cNvPr id="11" name="Group 10">
            <a:extLst>
              <a:ext uri="{FF2B5EF4-FFF2-40B4-BE49-F238E27FC236}">
                <a16:creationId xmlns:a16="http://schemas.microsoft.com/office/drawing/2014/main" id="{790ED12D-F574-B886-5F83-E08902A47188}"/>
              </a:ext>
            </a:extLst>
          </p:cNvPr>
          <p:cNvGrpSpPr/>
          <p:nvPr/>
        </p:nvGrpSpPr>
        <p:grpSpPr>
          <a:xfrm>
            <a:off x="3173411" y="2693970"/>
            <a:ext cx="1358993" cy="1140415"/>
            <a:chOff x="2513604" y="7802023"/>
            <a:chExt cx="1657753" cy="1140415"/>
          </a:xfrm>
        </p:grpSpPr>
        <p:sp>
          <p:nvSpPr>
            <p:cNvPr id="18" name="Oval 17">
              <a:extLst>
                <a:ext uri="{FF2B5EF4-FFF2-40B4-BE49-F238E27FC236}">
                  <a16:creationId xmlns:a16="http://schemas.microsoft.com/office/drawing/2014/main" id="{880CD580-C1FA-D382-9FDE-BF81A4EF7583}"/>
                </a:ext>
              </a:extLst>
            </p:cNvPr>
            <p:cNvSpPr/>
            <p:nvPr/>
          </p:nvSpPr>
          <p:spPr>
            <a:xfrm>
              <a:off x="2787825" y="7802023"/>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Graphic 13" descr="Question mark with solid fill">
              <a:extLst>
                <a:ext uri="{FF2B5EF4-FFF2-40B4-BE49-F238E27FC236}">
                  <a16:creationId xmlns:a16="http://schemas.microsoft.com/office/drawing/2014/main" id="{C50776C3-A3F2-7CED-D179-70BE3000C1B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13604" y="7971679"/>
              <a:ext cx="1657753" cy="720285"/>
            </a:xfrm>
            <a:prstGeom prst="rect">
              <a:avLst/>
            </a:prstGeom>
          </p:spPr>
        </p:pic>
      </p:grpSp>
      <p:sp>
        <p:nvSpPr>
          <p:cNvPr id="9" name="TextBox 8">
            <a:extLst>
              <a:ext uri="{FF2B5EF4-FFF2-40B4-BE49-F238E27FC236}">
                <a16:creationId xmlns:a16="http://schemas.microsoft.com/office/drawing/2014/main" id="{F6AC16A4-40E9-7B3B-021C-AD30788783A6}"/>
              </a:ext>
            </a:extLst>
          </p:cNvPr>
          <p:cNvSpPr txBox="1"/>
          <p:nvPr/>
        </p:nvSpPr>
        <p:spPr>
          <a:xfrm>
            <a:off x="6675120" y="2255520"/>
            <a:ext cx="5196840" cy="369332"/>
          </a:xfrm>
          <a:prstGeom prst="rect">
            <a:avLst/>
          </a:prstGeom>
          <a:noFill/>
        </p:spPr>
        <p:txBody>
          <a:bodyPr wrap="square" rtlCol="0">
            <a:spAutoFit/>
          </a:bodyPr>
          <a:lstStyle/>
          <a:p>
            <a:r>
              <a:rPr lang="en-US" dirty="0"/>
              <a:t>  </a:t>
            </a:r>
            <a:endParaRPr lang="en-IN" dirty="0"/>
          </a:p>
        </p:txBody>
      </p:sp>
      <p:sp>
        <p:nvSpPr>
          <p:cNvPr id="12" name="TextBox 11">
            <a:extLst>
              <a:ext uri="{FF2B5EF4-FFF2-40B4-BE49-F238E27FC236}">
                <a16:creationId xmlns:a16="http://schemas.microsoft.com/office/drawing/2014/main" id="{B02C372B-5F9D-DE04-8B6F-08146D9533E2}"/>
              </a:ext>
            </a:extLst>
          </p:cNvPr>
          <p:cNvSpPr txBox="1"/>
          <p:nvPr/>
        </p:nvSpPr>
        <p:spPr>
          <a:xfrm>
            <a:off x="6616914" y="2489258"/>
            <a:ext cx="5090160" cy="369332"/>
          </a:xfrm>
          <a:prstGeom prst="rect">
            <a:avLst/>
          </a:prstGeom>
          <a:noFill/>
        </p:spPr>
        <p:txBody>
          <a:bodyPr wrap="square" rtlCol="0">
            <a:spAutoFit/>
          </a:bodyPr>
          <a:lstStyle/>
          <a:p>
            <a:r>
              <a:rPr lang="en-US" dirty="0"/>
              <a:t>      </a:t>
            </a:r>
          </a:p>
        </p:txBody>
      </p:sp>
      <p:sp>
        <p:nvSpPr>
          <p:cNvPr id="20" name="TextBox 19">
            <a:extLst>
              <a:ext uri="{FF2B5EF4-FFF2-40B4-BE49-F238E27FC236}">
                <a16:creationId xmlns:a16="http://schemas.microsoft.com/office/drawing/2014/main" id="{1776B800-C4C1-7C2E-FEA2-BBF18D688AA9}"/>
              </a:ext>
            </a:extLst>
          </p:cNvPr>
          <p:cNvSpPr txBox="1"/>
          <p:nvPr/>
        </p:nvSpPr>
        <p:spPr>
          <a:xfrm>
            <a:off x="6049402" y="352337"/>
            <a:ext cx="4321984" cy="646331"/>
          </a:xfrm>
          <a:prstGeom prst="rect">
            <a:avLst/>
          </a:prstGeom>
          <a:solidFill>
            <a:srgbClr val="7030A0"/>
          </a:solidFill>
        </p:spPr>
        <p:txBody>
          <a:bodyPr wrap="square" rtlCol="0">
            <a:spAutoFit/>
          </a:bodyPr>
          <a:lstStyle/>
          <a:p>
            <a:pPr algn="ctr"/>
            <a:r>
              <a:rPr lang="en-US" sz="3600" dirty="0">
                <a:latin typeface="Arial Black" panose="020B0A04020102020204" pitchFamily="34" charset="0"/>
              </a:rPr>
              <a:t>  SHINY APP</a:t>
            </a:r>
            <a:endParaRPr lang="en-IN" sz="3600" dirty="0">
              <a:effectLst>
                <a:outerShdw blurRad="38100" dist="38100" dir="2700000" algn="tl">
                  <a:srgbClr val="000000">
                    <a:alpha val="43137"/>
                  </a:srgbClr>
                </a:outerShdw>
              </a:effectLst>
              <a:latin typeface="Arial Black" panose="020B0A04020102020204" pitchFamily="34" charset="0"/>
            </a:endParaRPr>
          </a:p>
        </p:txBody>
      </p:sp>
      <p:grpSp>
        <p:nvGrpSpPr>
          <p:cNvPr id="27" name="Group 26">
            <a:extLst>
              <a:ext uri="{FF2B5EF4-FFF2-40B4-BE49-F238E27FC236}">
                <a16:creationId xmlns:a16="http://schemas.microsoft.com/office/drawing/2014/main" id="{6BBCBFE2-CA0B-8236-882C-0537E9697727}"/>
              </a:ext>
            </a:extLst>
          </p:cNvPr>
          <p:cNvGrpSpPr/>
          <p:nvPr/>
        </p:nvGrpSpPr>
        <p:grpSpPr>
          <a:xfrm>
            <a:off x="2426768" y="6026034"/>
            <a:ext cx="1054719" cy="1140415"/>
            <a:chOff x="2426768" y="6026034"/>
            <a:chExt cx="1054719" cy="1140415"/>
          </a:xfrm>
        </p:grpSpPr>
        <p:sp>
          <p:nvSpPr>
            <p:cNvPr id="16" name="Oval 15">
              <a:extLst>
                <a:ext uri="{FF2B5EF4-FFF2-40B4-BE49-F238E27FC236}">
                  <a16:creationId xmlns:a16="http://schemas.microsoft.com/office/drawing/2014/main" id="{1855298D-6186-BE09-B112-F5F67D6916A3}"/>
                </a:ext>
              </a:extLst>
            </p:cNvPr>
            <p:cNvSpPr/>
            <p:nvPr/>
          </p:nvSpPr>
          <p:spPr>
            <a:xfrm>
              <a:off x="2426768" y="6026034"/>
              <a:ext cx="1048637"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Graphic 20" descr="Earth globe: Americas with solid fill">
              <a:extLst>
                <a:ext uri="{FF2B5EF4-FFF2-40B4-BE49-F238E27FC236}">
                  <a16:creationId xmlns:a16="http://schemas.microsoft.com/office/drawing/2014/main" id="{7712FE78-8F4A-50B4-F4B2-8B5281B9441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428294" y="6069644"/>
              <a:ext cx="1053193" cy="1053193"/>
            </a:xfrm>
            <a:prstGeom prst="rect">
              <a:avLst/>
            </a:prstGeom>
          </p:spPr>
        </p:pic>
      </p:grpSp>
      <p:sp>
        <p:nvSpPr>
          <p:cNvPr id="6" name="TextBox 5">
            <a:extLst>
              <a:ext uri="{FF2B5EF4-FFF2-40B4-BE49-F238E27FC236}">
                <a16:creationId xmlns:a16="http://schemas.microsoft.com/office/drawing/2014/main" id="{1D3B8B46-9967-4B0F-6187-9D940C079B7B}"/>
              </a:ext>
            </a:extLst>
          </p:cNvPr>
          <p:cNvSpPr txBox="1"/>
          <p:nvPr/>
        </p:nvSpPr>
        <p:spPr>
          <a:xfrm>
            <a:off x="4937760" y="1925619"/>
            <a:ext cx="6497619" cy="984885"/>
          </a:xfrm>
          <a:prstGeom prst="rect">
            <a:avLst/>
          </a:prstGeom>
          <a:noFill/>
        </p:spPr>
        <p:txBody>
          <a:bodyPr wrap="square" rtlCol="0">
            <a:spAutoFit/>
          </a:bodyPr>
          <a:lstStyle/>
          <a:p>
            <a:r>
              <a:rPr lang="en-US" sz="2000" b="1" dirty="0"/>
              <a:t>This is the shiny app that we’ve designed showing our visualizations.</a:t>
            </a:r>
          </a:p>
          <a:p>
            <a:endParaRPr lang="en-IN" dirty="0"/>
          </a:p>
        </p:txBody>
      </p:sp>
      <p:pic>
        <p:nvPicPr>
          <p:cNvPr id="8" name="Graphic 7" descr="Group success with solid fill">
            <a:extLst>
              <a:ext uri="{FF2B5EF4-FFF2-40B4-BE49-F238E27FC236}">
                <a16:creationId xmlns:a16="http://schemas.microsoft.com/office/drawing/2014/main" id="{460A04D5-A753-84CF-E8C6-693B32A207E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072650" y="3443653"/>
            <a:ext cx="6142719" cy="4234534"/>
          </a:xfrm>
          <a:prstGeom prst="rect">
            <a:avLst/>
          </a:prstGeom>
        </p:spPr>
      </p:pic>
    </p:spTree>
    <p:extLst>
      <p:ext uri="{BB962C8B-B14F-4D97-AF65-F5344CB8AC3E}">
        <p14:creationId xmlns:p14="http://schemas.microsoft.com/office/powerpoint/2010/main" val="288176789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4.16667E-7 -1.48148E-6 L -0.09102 -0.20879 " pathEditMode="relative" rAng="0" ptsTypes="AA">
                                      <p:cBhvr>
                                        <p:cTn id="6" dur="2000" fill="hold"/>
                                        <p:tgtEl>
                                          <p:spTgt spid="7"/>
                                        </p:tgtEl>
                                        <p:attrNameLst>
                                          <p:attrName>ppt_x</p:attrName>
                                          <p:attrName>ppt_y</p:attrName>
                                        </p:attrNameLst>
                                      </p:cBhvr>
                                      <p:rCtr x="-4557" y="-10440"/>
                                    </p:animMotion>
                                  </p:childTnLst>
                                </p:cTn>
                              </p:par>
                              <p:par>
                                <p:cTn id="7" presetID="64" presetClass="path" presetSubtype="0" accel="50000" decel="50000" fill="hold" nodeType="withEffect">
                                  <p:stCondLst>
                                    <p:cond delay="0"/>
                                  </p:stCondLst>
                                  <p:childTnLst>
                                    <p:animMotion origin="layout" path="M 4.375E-6 4.07407E-6 L -0.0448 -0.43079 " pathEditMode="relative" rAng="0" ptsTypes="AA">
                                      <p:cBhvr>
                                        <p:cTn id="8" dur="2000" fill="hold"/>
                                        <p:tgtEl>
                                          <p:spTgt spid="11"/>
                                        </p:tgtEl>
                                        <p:attrNameLst>
                                          <p:attrName>ppt_x</p:attrName>
                                          <p:attrName>ppt_y</p:attrName>
                                        </p:attrNameLst>
                                      </p:cBhvr>
                                      <p:rCtr x="-2240" y="-21551"/>
                                    </p:animMotion>
                                  </p:childTnLst>
                                </p:cTn>
                              </p:par>
                              <p:par>
                                <p:cTn id="9" presetID="64" presetClass="path" presetSubtype="0" accel="50000" decel="50000" fill="hold" nodeType="withEffect">
                                  <p:stCondLst>
                                    <p:cond delay="0"/>
                                  </p:stCondLst>
                                  <p:childTnLst>
                                    <p:animMotion origin="layout" path="M 1.875E-6 3.7037E-7 L 0.14974 -0.29283 " pathEditMode="relative" rAng="0" ptsTypes="AA">
                                      <p:cBhvr>
                                        <p:cTn id="10" dur="2000" fill="hold"/>
                                        <p:tgtEl>
                                          <p:spTgt spid="28"/>
                                        </p:tgtEl>
                                        <p:attrNameLst>
                                          <p:attrName>ppt_x</p:attrName>
                                          <p:attrName>ppt_y</p:attrName>
                                        </p:attrNameLst>
                                      </p:cBhvr>
                                      <p:rCtr x="7383" y="-13657"/>
                                    </p:animMotion>
                                  </p:childTnLst>
                                </p:cTn>
                              </p:par>
                              <p:par>
                                <p:cTn id="11" presetID="64" presetClass="path" presetSubtype="0" accel="50000" decel="50000" fill="hold" nodeType="withEffect">
                                  <p:stCondLst>
                                    <p:cond delay="0"/>
                                  </p:stCondLst>
                                  <p:childTnLst>
                                    <p:animMotion origin="layout" path="M 2.29167E-6 4.44444E-6 L 0.0737 -0.48588 " pathEditMode="relative" rAng="0" ptsTypes="AA">
                                      <p:cBhvr>
                                        <p:cTn id="12" dur="2000" fill="hold"/>
                                        <p:tgtEl>
                                          <p:spTgt spid="27"/>
                                        </p:tgtEl>
                                        <p:attrNameLst>
                                          <p:attrName>ppt_x</p:attrName>
                                          <p:attrName>ppt_y</p:attrName>
                                        </p:attrNameLst>
                                      </p:cBhvr>
                                      <p:rCtr x="3724" y="-23935"/>
                                    </p:animMotion>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a:hlinkClick r:id="" action="ppaction://media"/>
            <a:extLst>
              <a:ext uri="{FF2B5EF4-FFF2-40B4-BE49-F238E27FC236}">
                <a16:creationId xmlns:a16="http://schemas.microsoft.com/office/drawing/2014/main" id="{E763775C-0BDC-BE9A-EFB1-7AE94A354D9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79400"/>
            <a:ext cx="12192000" cy="6299200"/>
          </a:xfrm>
          <a:prstGeom prst="rect">
            <a:avLst/>
          </a:prstGeom>
        </p:spPr>
      </p:pic>
    </p:spTree>
    <p:extLst>
      <p:ext uri="{BB962C8B-B14F-4D97-AF65-F5344CB8AC3E}">
        <p14:creationId xmlns:p14="http://schemas.microsoft.com/office/powerpoint/2010/main" val="2264328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6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45B50ACC-DA36-AFE4-96A4-13C7274A7E86}"/>
              </a:ext>
            </a:extLst>
          </p:cNvPr>
          <p:cNvSpPr/>
          <p:nvPr/>
        </p:nvSpPr>
        <p:spPr>
          <a:xfrm>
            <a:off x="-4811736" y="-2076582"/>
            <a:ext cx="8874449" cy="10681520"/>
          </a:xfrm>
          <a:custGeom>
            <a:avLst/>
            <a:gdLst>
              <a:gd name="connsiteX0" fmla="*/ 4955458 w 8874449"/>
              <a:gd name="connsiteY0" fmla="*/ 0 h 10681520"/>
              <a:gd name="connsiteX1" fmla="*/ 8779330 w 8874449"/>
              <a:gd name="connsiteY1" fmla="*/ 1943541 h 10681520"/>
              <a:gd name="connsiteX2" fmla="*/ 8874449 w 8874449"/>
              <a:gd name="connsiteY2" fmla="*/ 2073992 h 10681520"/>
              <a:gd name="connsiteX3" fmla="*/ 7535569 w 8874449"/>
              <a:gd name="connsiteY3" fmla="*/ 2073992 h 10681520"/>
              <a:gd name="connsiteX4" fmla="*/ 7461402 w 8874449"/>
              <a:gd name="connsiteY4" fmla="*/ 2003464 h 10681520"/>
              <a:gd name="connsiteX5" fmla="*/ 4955458 w 8874449"/>
              <a:gd name="connsiteY5" fmla="*/ 1015869 h 10681520"/>
              <a:gd name="connsiteX6" fmla="*/ 1015869 w 8874449"/>
              <a:gd name="connsiteY6" fmla="*/ 5340760 h 10681520"/>
              <a:gd name="connsiteX7" fmla="*/ 4955458 w 8874449"/>
              <a:gd name="connsiteY7" fmla="*/ 9665651 h 10681520"/>
              <a:gd name="connsiteX8" fmla="*/ 6998278 w 8874449"/>
              <a:gd name="connsiteY8" fmla="*/ 9039522 h 10681520"/>
              <a:gd name="connsiteX9" fmla="*/ 7151065 w 8874449"/>
              <a:gd name="connsiteY9" fmla="*/ 8931992 h 10681520"/>
              <a:gd name="connsiteX10" fmla="*/ 8623378 w 8874449"/>
              <a:gd name="connsiteY10" fmla="*/ 8931992 h 10681520"/>
              <a:gd name="connsiteX11" fmla="*/ 8459496 w 8874449"/>
              <a:gd name="connsiteY11" fmla="*/ 9117248 h 10681520"/>
              <a:gd name="connsiteX12" fmla="*/ 4955458 w 8874449"/>
              <a:gd name="connsiteY12" fmla="*/ 10681520 h 10681520"/>
              <a:gd name="connsiteX13" fmla="*/ 0 w 8874449"/>
              <a:gd name="connsiteY13" fmla="*/ 5340760 h 10681520"/>
              <a:gd name="connsiteX14" fmla="*/ 4955458 w 8874449"/>
              <a:gd name="connsiteY14" fmla="*/ 0 h 1068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74449" h="10681520">
                <a:moveTo>
                  <a:pt x="4955458" y="0"/>
                </a:moveTo>
                <a:cubicBezTo>
                  <a:pt x="6494922" y="0"/>
                  <a:pt x="7870427" y="756572"/>
                  <a:pt x="8779330" y="1943541"/>
                </a:cubicBezTo>
                <a:lnTo>
                  <a:pt x="8874449" y="2073992"/>
                </a:lnTo>
                <a:lnTo>
                  <a:pt x="7535569" y="2073992"/>
                </a:lnTo>
                <a:lnTo>
                  <a:pt x="7461402" y="2003464"/>
                </a:lnTo>
                <a:cubicBezTo>
                  <a:pt x="6780409" y="1386493"/>
                  <a:pt x="5907360" y="1015869"/>
                  <a:pt x="4955458" y="1015869"/>
                </a:cubicBezTo>
                <a:cubicBezTo>
                  <a:pt x="2779683" y="1015869"/>
                  <a:pt x="1015869" y="2952189"/>
                  <a:pt x="1015869" y="5340760"/>
                </a:cubicBezTo>
                <a:cubicBezTo>
                  <a:pt x="1015869" y="7729331"/>
                  <a:pt x="2779683" y="9665651"/>
                  <a:pt x="4955458" y="9665651"/>
                </a:cubicBezTo>
                <a:cubicBezTo>
                  <a:pt x="5703381" y="9665651"/>
                  <a:pt x="6402624" y="9436848"/>
                  <a:pt x="6998278" y="9039522"/>
                </a:cubicBezTo>
                <a:lnTo>
                  <a:pt x="7151065" y="8931992"/>
                </a:lnTo>
                <a:lnTo>
                  <a:pt x="8623378" y="8931992"/>
                </a:lnTo>
                <a:lnTo>
                  <a:pt x="8459496" y="9117248"/>
                </a:lnTo>
                <a:cubicBezTo>
                  <a:pt x="7562735" y="10083735"/>
                  <a:pt x="6323870" y="10681520"/>
                  <a:pt x="4955458" y="10681520"/>
                </a:cubicBezTo>
                <a:cubicBezTo>
                  <a:pt x="2218634" y="10681520"/>
                  <a:pt x="0" y="8290380"/>
                  <a:pt x="0" y="5340760"/>
                </a:cubicBezTo>
                <a:cubicBezTo>
                  <a:pt x="0" y="2391140"/>
                  <a:pt x="2218634" y="0"/>
                  <a:pt x="4955458" y="0"/>
                </a:cubicBezTo>
                <a:close/>
              </a:path>
            </a:pathLst>
          </a:cu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Oval 14">
            <a:extLst>
              <a:ext uri="{FF2B5EF4-FFF2-40B4-BE49-F238E27FC236}">
                <a16:creationId xmlns:a16="http://schemas.microsoft.com/office/drawing/2014/main" id="{08C212F6-B729-2C0D-F322-49D988E3ADAD}"/>
              </a:ext>
            </a:extLst>
          </p:cNvPr>
          <p:cNvSpPr/>
          <p:nvPr/>
        </p:nvSpPr>
        <p:spPr>
          <a:xfrm>
            <a:off x="-5648281" y="5131479"/>
            <a:ext cx="1109313" cy="1140415"/>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8" name="Group 27">
            <a:extLst>
              <a:ext uri="{FF2B5EF4-FFF2-40B4-BE49-F238E27FC236}">
                <a16:creationId xmlns:a16="http://schemas.microsoft.com/office/drawing/2014/main" id="{86884A12-60CA-A942-3207-EA7F5A9DCCA5}"/>
              </a:ext>
            </a:extLst>
          </p:cNvPr>
          <p:cNvGrpSpPr/>
          <p:nvPr/>
        </p:nvGrpSpPr>
        <p:grpSpPr>
          <a:xfrm>
            <a:off x="2456499" y="6148874"/>
            <a:ext cx="1247369" cy="1045331"/>
            <a:chOff x="-554657" y="8776401"/>
            <a:chExt cx="1295740" cy="1140415"/>
          </a:xfrm>
        </p:grpSpPr>
        <p:sp>
          <p:nvSpPr>
            <p:cNvPr id="17" name="Oval 16">
              <a:extLst>
                <a:ext uri="{FF2B5EF4-FFF2-40B4-BE49-F238E27FC236}">
                  <a16:creationId xmlns:a16="http://schemas.microsoft.com/office/drawing/2014/main" id="{59DEBB06-EB39-0171-2973-1FA49BCA0982}"/>
                </a:ext>
              </a:extLst>
            </p:cNvPr>
            <p:cNvSpPr/>
            <p:nvPr/>
          </p:nvSpPr>
          <p:spPr>
            <a:xfrm>
              <a:off x="-554657" y="8776401"/>
              <a:ext cx="1109313" cy="1140415"/>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Bar chart with solid fill">
              <a:extLst>
                <a:ext uri="{FF2B5EF4-FFF2-40B4-BE49-F238E27FC236}">
                  <a16:creationId xmlns:a16="http://schemas.microsoft.com/office/drawing/2014/main" id="{58B40747-4E1C-DFA1-FE9F-35A7BF8A78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4979" y="8826546"/>
              <a:ext cx="1196062" cy="936009"/>
            </a:xfrm>
            <a:prstGeom prst="rect">
              <a:avLst/>
            </a:prstGeom>
          </p:spPr>
        </p:pic>
      </p:grpSp>
      <p:sp>
        <p:nvSpPr>
          <p:cNvPr id="3" name="Freeform: Shape 2">
            <a:extLst>
              <a:ext uri="{FF2B5EF4-FFF2-40B4-BE49-F238E27FC236}">
                <a16:creationId xmlns:a16="http://schemas.microsoft.com/office/drawing/2014/main" id="{90B18479-1C83-9FC3-35CC-37C83907087D}"/>
              </a:ext>
            </a:extLst>
          </p:cNvPr>
          <p:cNvSpPr/>
          <p:nvPr/>
        </p:nvSpPr>
        <p:spPr>
          <a:xfrm>
            <a:off x="-624847" y="844478"/>
            <a:ext cx="3476655" cy="5500224"/>
          </a:xfrm>
          <a:custGeom>
            <a:avLst/>
            <a:gdLst>
              <a:gd name="connsiteX0" fmla="*/ 0 w 4087074"/>
              <a:gd name="connsiteY0" fmla="*/ 0 h 6858000"/>
              <a:gd name="connsiteX1" fmla="*/ 2727596 w 4087074"/>
              <a:gd name="connsiteY1" fmla="*/ 0 h 6858000"/>
              <a:gd name="connsiteX2" fmla="*/ 2796376 w 4087074"/>
              <a:gd name="connsiteY2" fmla="*/ 65405 h 6858000"/>
              <a:gd name="connsiteX3" fmla="*/ 4087074 w 4087074"/>
              <a:gd name="connsiteY3" fmla="*/ 3266768 h 6858000"/>
              <a:gd name="connsiteX4" fmla="*/ 2350147 w 4087074"/>
              <a:gd name="connsiteY4" fmla="*/ 6853035 h 6858000"/>
              <a:gd name="connsiteX5" fmla="*/ 2343092 w 4087074"/>
              <a:gd name="connsiteY5" fmla="*/ 6858000 h 6858000"/>
              <a:gd name="connsiteX6" fmla="*/ 0 w 4087074"/>
              <a:gd name="connsiteY6" fmla="*/ 6858000 h 6858000"/>
              <a:gd name="connsiteX7" fmla="*/ 0 w 4087074"/>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7074" h="6858000">
                <a:moveTo>
                  <a:pt x="0" y="0"/>
                </a:moveTo>
                <a:lnTo>
                  <a:pt x="2727596" y="0"/>
                </a:lnTo>
                <a:lnTo>
                  <a:pt x="2796376" y="65405"/>
                </a:lnTo>
                <a:cubicBezTo>
                  <a:pt x="3589279" y="856549"/>
                  <a:pt x="4087074" y="1997840"/>
                  <a:pt x="4087074" y="3266768"/>
                </a:cubicBezTo>
                <a:cubicBezTo>
                  <a:pt x="4087074" y="4759625"/>
                  <a:pt x="3398084" y="6075821"/>
                  <a:pt x="2350147" y="6853035"/>
                </a:cubicBezTo>
                <a:lnTo>
                  <a:pt x="2343092" y="6858000"/>
                </a:lnTo>
                <a:lnTo>
                  <a:pt x="0" y="6858000"/>
                </a:lnTo>
                <a:lnTo>
                  <a:pt x="0" y="0"/>
                </a:lnTo>
                <a:close/>
              </a:path>
            </a:pathLst>
          </a:custGeom>
          <a:blipFill>
            <a:blip r:embed="rId5">
              <a:extLst>
                <a:ext uri="{837473B0-CC2E-450A-ABE3-18F120FF3D39}">
                  <a1611:picAttrSrcUrl xmlns:a1611="http://schemas.microsoft.com/office/drawing/2016/11/main" r:id="rId6"/>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 name="Freeform: Shape 3">
            <a:extLst>
              <a:ext uri="{FF2B5EF4-FFF2-40B4-BE49-F238E27FC236}">
                <a16:creationId xmlns:a16="http://schemas.microsoft.com/office/drawing/2014/main" id="{44D65C73-F741-AB62-F162-192C48A996DA}"/>
              </a:ext>
            </a:extLst>
          </p:cNvPr>
          <p:cNvSpPr/>
          <p:nvPr/>
        </p:nvSpPr>
        <p:spPr>
          <a:xfrm>
            <a:off x="908249" y="0"/>
            <a:ext cx="2262471" cy="6858000"/>
          </a:xfrm>
          <a:custGeom>
            <a:avLst/>
            <a:gdLst>
              <a:gd name="connsiteX0" fmla="*/ 384504 w 2759851"/>
              <a:gd name="connsiteY0" fmla="*/ 0 h 6858000"/>
              <a:gd name="connsiteX1" fmla="*/ 1723384 w 2759851"/>
              <a:gd name="connsiteY1" fmla="*/ 0 h 6858000"/>
              <a:gd name="connsiteX2" fmla="*/ 1775377 w 2759851"/>
              <a:gd name="connsiteY2" fmla="*/ 71306 h 6858000"/>
              <a:gd name="connsiteX3" fmla="*/ 2759851 w 2759851"/>
              <a:gd name="connsiteY3" fmla="*/ 3266768 h 6858000"/>
              <a:gd name="connsiteX4" fmla="*/ 1472513 w 2759851"/>
              <a:gd name="connsiteY4" fmla="*/ 6857774 h 6858000"/>
              <a:gd name="connsiteX5" fmla="*/ 1472313 w 2759851"/>
              <a:gd name="connsiteY5" fmla="*/ 6858000 h 6858000"/>
              <a:gd name="connsiteX6" fmla="*/ 0 w 2759851"/>
              <a:gd name="connsiteY6" fmla="*/ 6858000 h 6858000"/>
              <a:gd name="connsiteX7" fmla="*/ 7055 w 2759851"/>
              <a:gd name="connsiteY7" fmla="*/ 6853035 h 6858000"/>
              <a:gd name="connsiteX8" fmla="*/ 1743982 w 2759851"/>
              <a:gd name="connsiteY8" fmla="*/ 3266768 h 6858000"/>
              <a:gd name="connsiteX9" fmla="*/ 453284 w 2759851"/>
              <a:gd name="connsiteY9" fmla="*/ 65405 h 6858000"/>
              <a:gd name="connsiteX10" fmla="*/ 384504 w 2759851"/>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59851" h="6858000">
                <a:moveTo>
                  <a:pt x="384504" y="0"/>
                </a:moveTo>
                <a:lnTo>
                  <a:pt x="1723384" y="0"/>
                </a:lnTo>
                <a:lnTo>
                  <a:pt x="1775377" y="71306"/>
                </a:lnTo>
                <a:cubicBezTo>
                  <a:pt x="2393690" y="962373"/>
                  <a:pt x="2759851" y="2068485"/>
                  <a:pt x="2759851" y="3266768"/>
                </a:cubicBezTo>
                <a:cubicBezTo>
                  <a:pt x="2759851" y="4649403"/>
                  <a:pt x="2272358" y="5909324"/>
                  <a:pt x="1472513" y="6857774"/>
                </a:cubicBezTo>
                <a:lnTo>
                  <a:pt x="1472313" y="6858000"/>
                </a:lnTo>
                <a:lnTo>
                  <a:pt x="0" y="6858000"/>
                </a:lnTo>
                <a:lnTo>
                  <a:pt x="7055" y="6853035"/>
                </a:lnTo>
                <a:cubicBezTo>
                  <a:pt x="1054992" y="6075821"/>
                  <a:pt x="1743982" y="4759625"/>
                  <a:pt x="1743982" y="3266768"/>
                </a:cubicBezTo>
                <a:cubicBezTo>
                  <a:pt x="1743982" y="1997840"/>
                  <a:pt x="1246187" y="856549"/>
                  <a:pt x="453284" y="65405"/>
                </a:cubicBezTo>
                <a:lnTo>
                  <a:pt x="384504" y="0"/>
                </a:lnTo>
                <a:close/>
              </a:path>
            </a:pathLst>
          </a:custGeom>
          <a:solidFill>
            <a:srgbClr val="FFFF00">
              <a:alpha val="24000"/>
            </a:srgb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87E99611-4CD9-6905-6095-BE6655EE630A}"/>
              </a:ext>
            </a:extLst>
          </p:cNvPr>
          <p:cNvSpPr/>
          <p:nvPr/>
        </p:nvSpPr>
        <p:spPr>
          <a:xfrm>
            <a:off x="-5619749" y="-3048000"/>
            <a:ext cx="9432554" cy="12325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F6AC16A4-40E9-7B3B-021C-AD30788783A6}"/>
              </a:ext>
            </a:extLst>
          </p:cNvPr>
          <p:cNvSpPr txBox="1"/>
          <p:nvPr/>
        </p:nvSpPr>
        <p:spPr>
          <a:xfrm>
            <a:off x="6675120" y="2255520"/>
            <a:ext cx="5196840" cy="369332"/>
          </a:xfrm>
          <a:prstGeom prst="rect">
            <a:avLst/>
          </a:prstGeom>
          <a:noFill/>
        </p:spPr>
        <p:txBody>
          <a:bodyPr wrap="square" rtlCol="0">
            <a:spAutoFit/>
          </a:bodyPr>
          <a:lstStyle/>
          <a:p>
            <a:r>
              <a:rPr lang="en-US" dirty="0"/>
              <a:t>  </a:t>
            </a:r>
            <a:endParaRPr lang="en-IN" dirty="0"/>
          </a:p>
        </p:txBody>
      </p:sp>
      <p:sp>
        <p:nvSpPr>
          <p:cNvPr id="12" name="TextBox 11">
            <a:extLst>
              <a:ext uri="{FF2B5EF4-FFF2-40B4-BE49-F238E27FC236}">
                <a16:creationId xmlns:a16="http://schemas.microsoft.com/office/drawing/2014/main" id="{B02C372B-5F9D-DE04-8B6F-08146D9533E2}"/>
              </a:ext>
            </a:extLst>
          </p:cNvPr>
          <p:cNvSpPr txBox="1"/>
          <p:nvPr/>
        </p:nvSpPr>
        <p:spPr>
          <a:xfrm>
            <a:off x="5464215" y="2168572"/>
            <a:ext cx="5794634" cy="1477328"/>
          </a:xfrm>
          <a:prstGeom prst="rect">
            <a:avLst/>
          </a:prstGeom>
          <a:noFill/>
        </p:spPr>
        <p:txBody>
          <a:bodyPr wrap="square" rtlCol="0">
            <a:spAutoFit/>
          </a:bodyPr>
          <a:lstStyle/>
          <a:p>
            <a:r>
              <a:rPr lang="en-US" dirty="0"/>
              <a:t>  </a:t>
            </a:r>
          </a:p>
          <a:p>
            <a:r>
              <a:rPr lang="en-US" dirty="0"/>
              <a:t>    </a:t>
            </a:r>
            <a:r>
              <a:rPr lang="en-US" sz="2400" b="1" dirty="0"/>
              <a:t>We’ve tried to visualize our data in the following slides using various graphs like heatmaps, line graphs etc. </a:t>
            </a:r>
            <a:endParaRPr lang="en-US" b="1" dirty="0"/>
          </a:p>
        </p:txBody>
      </p:sp>
      <p:sp>
        <p:nvSpPr>
          <p:cNvPr id="20" name="TextBox 19">
            <a:extLst>
              <a:ext uri="{FF2B5EF4-FFF2-40B4-BE49-F238E27FC236}">
                <a16:creationId xmlns:a16="http://schemas.microsoft.com/office/drawing/2014/main" id="{1776B800-C4C1-7C2E-FEA2-BBF18D688AA9}"/>
              </a:ext>
            </a:extLst>
          </p:cNvPr>
          <p:cNvSpPr txBox="1"/>
          <p:nvPr/>
        </p:nvSpPr>
        <p:spPr>
          <a:xfrm>
            <a:off x="5552291" y="844478"/>
            <a:ext cx="5334000" cy="646331"/>
          </a:xfrm>
          <a:prstGeom prst="rect">
            <a:avLst/>
          </a:prstGeom>
          <a:solidFill>
            <a:schemeClr val="accent6">
              <a:lumMod val="75000"/>
            </a:schemeClr>
          </a:solidFill>
        </p:spPr>
        <p:txBody>
          <a:bodyPr wrap="square" rtlCol="0">
            <a:spAutoFit/>
          </a:bodyPr>
          <a:lstStyle/>
          <a:p>
            <a:pPr algn="ctr"/>
            <a:r>
              <a:rPr lang="en-US" sz="3600" dirty="0">
                <a:latin typeface="Arial Black" panose="020B0A04020102020204" pitchFamily="34" charset="0"/>
              </a:rPr>
              <a:t>  VISUALIZATIONS</a:t>
            </a:r>
          </a:p>
        </p:txBody>
      </p:sp>
      <p:grpSp>
        <p:nvGrpSpPr>
          <p:cNvPr id="27" name="Group 26">
            <a:extLst>
              <a:ext uri="{FF2B5EF4-FFF2-40B4-BE49-F238E27FC236}">
                <a16:creationId xmlns:a16="http://schemas.microsoft.com/office/drawing/2014/main" id="{6BBCBFE2-CA0B-8236-882C-0537E9697727}"/>
              </a:ext>
            </a:extLst>
          </p:cNvPr>
          <p:cNvGrpSpPr/>
          <p:nvPr/>
        </p:nvGrpSpPr>
        <p:grpSpPr>
          <a:xfrm>
            <a:off x="3335043" y="2863626"/>
            <a:ext cx="1054719" cy="1140415"/>
            <a:chOff x="2426768" y="6026034"/>
            <a:chExt cx="1054719" cy="1140415"/>
          </a:xfrm>
        </p:grpSpPr>
        <p:sp>
          <p:nvSpPr>
            <p:cNvPr id="16" name="Oval 15">
              <a:extLst>
                <a:ext uri="{FF2B5EF4-FFF2-40B4-BE49-F238E27FC236}">
                  <a16:creationId xmlns:a16="http://schemas.microsoft.com/office/drawing/2014/main" id="{1855298D-6186-BE09-B112-F5F67D6916A3}"/>
                </a:ext>
              </a:extLst>
            </p:cNvPr>
            <p:cNvSpPr/>
            <p:nvPr/>
          </p:nvSpPr>
          <p:spPr>
            <a:xfrm>
              <a:off x="2426768" y="6026034"/>
              <a:ext cx="1048637" cy="1140415"/>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Graphic 20" descr="Earth globe: Americas with solid fill">
              <a:extLst>
                <a:ext uri="{FF2B5EF4-FFF2-40B4-BE49-F238E27FC236}">
                  <a16:creationId xmlns:a16="http://schemas.microsoft.com/office/drawing/2014/main" id="{7712FE78-8F4A-50B4-F4B2-8B5281B9441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428294" y="6069644"/>
              <a:ext cx="1053193" cy="1053193"/>
            </a:xfrm>
            <a:prstGeom prst="rect">
              <a:avLst/>
            </a:prstGeom>
          </p:spPr>
        </p:pic>
      </p:grpSp>
      <p:grpSp>
        <p:nvGrpSpPr>
          <p:cNvPr id="6" name="Group 5">
            <a:extLst>
              <a:ext uri="{FF2B5EF4-FFF2-40B4-BE49-F238E27FC236}">
                <a16:creationId xmlns:a16="http://schemas.microsoft.com/office/drawing/2014/main" id="{92D40753-3858-85F6-FA46-EAD1FAD5651B}"/>
              </a:ext>
            </a:extLst>
          </p:cNvPr>
          <p:cNvGrpSpPr/>
          <p:nvPr/>
        </p:nvGrpSpPr>
        <p:grpSpPr>
          <a:xfrm>
            <a:off x="2718585" y="27229"/>
            <a:ext cx="1358993" cy="1140415"/>
            <a:chOff x="2513604" y="7802023"/>
            <a:chExt cx="1657753" cy="1140415"/>
          </a:xfrm>
        </p:grpSpPr>
        <p:sp>
          <p:nvSpPr>
            <p:cNvPr id="8" name="Oval 7">
              <a:extLst>
                <a:ext uri="{FF2B5EF4-FFF2-40B4-BE49-F238E27FC236}">
                  <a16:creationId xmlns:a16="http://schemas.microsoft.com/office/drawing/2014/main" id="{D2DA88E4-2517-0E76-114F-EC9CABD87F45}"/>
                </a:ext>
              </a:extLst>
            </p:cNvPr>
            <p:cNvSpPr/>
            <p:nvPr/>
          </p:nvSpPr>
          <p:spPr>
            <a:xfrm>
              <a:off x="2787825" y="7802023"/>
              <a:ext cx="1109313" cy="114041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Graphic 12" descr="Question mark with solid fill">
              <a:extLst>
                <a:ext uri="{FF2B5EF4-FFF2-40B4-BE49-F238E27FC236}">
                  <a16:creationId xmlns:a16="http://schemas.microsoft.com/office/drawing/2014/main" id="{54386350-366B-9E29-D942-33C49296031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2513604" y="7971679"/>
              <a:ext cx="1657753" cy="720285"/>
            </a:xfrm>
            <a:prstGeom prst="rect">
              <a:avLst/>
            </a:prstGeom>
          </p:spPr>
        </p:pic>
      </p:grpSp>
      <p:grpSp>
        <p:nvGrpSpPr>
          <p:cNvPr id="7" name="Group 6">
            <a:extLst>
              <a:ext uri="{FF2B5EF4-FFF2-40B4-BE49-F238E27FC236}">
                <a16:creationId xmlns:a16="http://schemas.microsoft.com/office/drawing/2014/main" id="{EF95DB80-EC76-BF71-AE25-22C6449A4A25}"/>
              </a:ext>
            </a:extLst>
          </p:cNvPr>
          <p:cNvGrpSpPr/>
          <p:nvPr/>
        </p:nvGrpSpPr>
        <p:grpSpPr>
          <a:xfrm>
            <a:off x="1120028" y="7727709"/>
            <a:ext cx="1062085" cy="1045332"/>
            <a:chOff x="2382449" y="6243973"/>
            <a:chExt cx="1062085" cy="1045332"/>
          </a:xfrm>
        </p:grpSpPr>
        <p:sp>
          <p:nvSpPr>
            <p:cNvPr id="11" name="Oval 10">
              <a:extLst>
                <a:ext uri="{FF2B5EF4-FFF2-40B4-BE49-F238E27FC236}">
                  <a16:creationId xmlns:a16="http://schemas.microsoft.com/office/drawing/2014/main" id="{D6D23393-4229-E9B6-BA87-F22C990A7127}"/>
                </a:ext>
              </a:extLst>
            </p:cNvPr>
            <p:cNvSpPr/>
            <p:nvPr/>
          </p:nvSpPr>
          <p:spPr>
            <a:xfrm>
              <a:off x="2382449" y="6243973"/>
              <a:ext cx="1062085" cy="1045332"/>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Graphic 13" descr="Presentation with pie chart with solid fill">
              <a:extLst>
                <a:ext uri="{FF2B5EF4-FFF2-40B4-BE49-F238E27FC236}">
                  <a16:creationId xmlns:a16="http://schemas.microsoft.com/office/drawing/2014/main" id="{9CBA09D0-1E4F-545B-EFD1-0ABC5A26854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18229" y="6309439"/>
              <a:ext cx="914400" cy="914400"/>
            </a:xfrm>
            <a:prstGeom prst="rect">
              <a:avLst/>
            </a:prstGeom>
          </p:spPr>
        </p:pic>
      </p:grpSp>
      <p:pic>
        <p:nvPicPr>
          <p:cNvPr id="18" name="Graphic 17" descr="Group success with solid fill">
            <a:extLst>
              <a:ext uri="{FF2B5EF4-FFF2-40B4-BE49-F238E27FC236}">
                <a16:creationId xmlns:a16="http://schemas.microsoft.com/office/drawing/2014/main" id="{1916931B-971C-943D-CCDD-D390E75EBD4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072650" y="3443653"/>
            <a:ext cx="6142719" cy="4234534"/>
          </a:xfrm>
          <a:prstGeom prst="rect">
            <a:avLst/>
          </a:prstGeom>
        </p:spPr>
      </p:pic>
    </p:spTree>
    <p:extLst>
      <p:ext uri="{BB962C8B-B14F-4D97-AF65-F5344CB8AC3E}">
        <p14:creationId xmlns:p14="http://schemas.microsoft.com/office/powerpoint/2010/main" val="180709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withEffect">
                                  <p:stCondLst>
                                    <p:cond delay="0"/>
                                  </p:stCondLst>
                                  <p:childTnLst>
                                    <p:animMotion origin="layout" path="M -4.16667E-6 4.81481E-6 L 0.06341 -0.49676 " pathEditMode="relative" rAng="0" ptsTypes="AA">
                                      <p:cBhvr>
                                        <p:cTn id="6" dur="2000" fill="hold"/>
                                        <p:tgtEl>
                                          <p:spTgt spid="28"/>
                                        </p:tgtEl>
                                        <p:attrNameLst>
                                          <p:attrName>ppt_x</p:attrName>
                                          <p:attrName>ppt_y</p:attrName>
                                        </p:attrNameLst>
                                      </p:cBhvr>
                                      <p:rCtr x="3203" y="-23634"/>
                                    </p:animMotion>
                                  </p:childTnLst>
                                </p:cTn>
                              </p:par>
                              <p:par>
                                <p:cTn id="7" presetID="64" presetClass="path" presetSubtype="0" accel="50000" decel="50000" fill="hold" nodeType="withEffect">
                                  <p:stCondLst>
                                    <p:cond delay="0"/>
                                  </p:stCondLst>
                                  <p:childTnLst>
                                    <p:animMotion origin="layout" path="M 3.125E-6 -4.44444E-6 L -0.04206 -0.48171 " pathEditMode="relative" rAng="0" ptsTypes="AA">
                                      <p:cBhvr>
                                        <p:cTn id="8" dur="2000" fill="hold"/>
                                        <p:tgtEl>
                                          <p:spTgt spid="27"/>
                                        </p:tgtEl>
                                        <p:attrNameLst>
                                          <p:attrName>ppt_x</p:attrName>
                                          <p:attrName>ppt_y</p:attrName>
                                        </p:attrNameLst>
                                      </p:cBhvr>
                                      <p:rCtr x="-2161" y="-24167"/>
                                    </p:animMotion>
                                  </p:childTnLst>
                                </p:cTn>
                              </p:par>
                              <p:par>
                                <p:cTn id="9" presetID="64" presetClass="path" presetSubtype="0" accel="50000" decel="50000" fill="hold" nodeType="withEffect">
                                  <p:stCondLst>
                                    <p:cond delay="0"/>
                                  </p:stCondLst>
                                  <p:childTnLst>
                                    <p:animMotion origin="layout" path="M 4.16667E-6 2.96296E-6 L -0.11016 -0.34167 " pathEditMode="relative" rAng="0" ptsTypes="AA">
                                      <p:cBhvr>
                                        <p:cTn id="10" dur="2000" fill="hold"/>
                                        <p:tgtEl>
                                          <p:spTgt spid="6"/>
                                        </p:tgtEl>
                                        <p:attrNameLst>
                                          <p:attrName>ppt_x</p:attrName>
                                          <p:attrName>ppt_y</p:attrName>
                                        </p:attrNameLst>
                                      </p:cBhvr>
                                      <p:rCtr x="-5508" y="-17083"/>
                                    </p:animMotion>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64" presetClass="path" presetSubtype="0" accel="50000" decel="50000" fill="hold" nodeType="withEffect">
                                  <p:stCondLst>
                                    <p:cond delay="0"/>
                                  </p:stCondLst>
                                  <p:childTnLst>
                                    <p:animMotion origin="layout" path="M 3.33333E-6 7.40741E-7 L 0.11719 -0.23032 " pathEditMode="relative" rAng="0" ptsTypes="AA">
                                      <p:cBhvr>
                                        <p:cTn id="15" dur="2000" fill="hold"/>
                                        <p:tgtEl>
                                          <p:spTgt spid="7"/>
                                        </p:tgtEl>
                                        <p:attrNameLst>
                                          <p:attrName>ppt_x</p:attrName>
                                          <p:attrName>ppt_y</p:attrName>
                                        </p:attrNameLst>
                                      </p:cBhvr>
                                      <p:rCtr x="5716" y="-1159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686</TotalTime>
  <Words>1019</Words>
  <Application>Microsoft Office PowerPoint</Application>
  <PresentationFormat>Widescreen</PresentationFormat>
  <Paragraphs>95</Paragraphs>
  <Slides>20</Slides>
  <Notes>9</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Algerian</vt:lpstr>
      <vt:lpstr>Arial</vt:lpstr>
      <vt:lpstr>Arial Black</vt:lpstr>
      <vt:lpstr>Arial Rounded MT Bold</vt:lpstr>
      <vt:lpstr>Calibri</vt:lpstr>
      <vt:lpstr>Calibri Light</vt:lpstr>
      <vt:lpstr>Goudy Stout</vt:lpstr>
      <vt:lpstr>Symbol</vt:lpstr>
      <vt:lpstr>Wingdings</vt:lpstr>
      <vt:lpstr>Office Theme</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Surbhi Gari</dc:creator>
  <cp:lastModifiedBy>Vrinda Rawal</cp:lastModifiedBy>
  <cp:revision>13</cp:revision>
  <dcterms:created xsi:type="dcterms:W3CDTF">2022-11-08T15:24:04Z</dcterms:created>
  <dcterms:modified xsi:type="dcterms:W3CDTF">2022-11-11T10:20:04Z</dcterms:modified>
</cp:coreProperties>
</file>

<file path=docProps/thumbnail.jpeg>
</file>